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等线" panose="02010600030101010101" pitchFamily="2" charset="-122"/>
      <p:regular r:id="rId23"/>
      <p:bold r:id="rId24"/>
    </p:embeddedFont>
    <p:embeddedFont>
      <p:font typeface="Calibri" panose="020F0502020204030204" pitchFamily="34" charset="0"/>
      <p:regular r:id="rId25"/>
      <p:bold r:id="rId26"/>
      <p:italic r:id="rId27"/>
      <p:boldItalic r:id="rId28"/>
    </p:embeddedFont>
    <p:embeddedFont>
      <p:font typeface="Carmela" panose="02010600030101010101" charset="-79"/>
      <p:regular r:id="rId29"/>
    </p:embeddedFont>
    <p:embeddedFont>
      <p:font typeface="Carmela Bold" panose="02010600030101010101" charset="-79"/>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79798-D027-47F7-B257-7CB60876E0F2}" type="datetimeFigureOut">
              <a:rPr lang="zh-CN" altLang="en-US" smtClean="0"/>
              <a:t>2022/7/13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98A78-D898-46F9-9ABD-86C2FDFDDB55}" type="slidenum">
              <a:rPr lang="zh-CN" altLang="en-US" smtClean="0"/>
              <a:t>‹#›</a:t>
            </a:fld>
            <a:endParaRPr lang="zh-CN" altLang="en-US"/>
          </a:p>
        </p:txBody>
      </p:sp>
    </p:spTree>
    <p:extLst>
      <p:ext uri="{BB962C8B-B14F-4D97-AF65-F5344CB8AC3E}">
        <p14:creationId xmlns:p14="http://schemas.microsoft.com/office/powerpoint/2010/main" val="2277092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898A78-D898-46F9-9ABD-86C2FDFDDB55}" type="slidenum">
              <a:rPr lang="zh-CN" altLang="en-US" smtClean="0"/>
              <a:t>2</a:t>
            </a:fld>
            <a:endParaRPr lang="zh-CN" altLang="en-US"/>
          </a:p>
        </p:txBody>
      </p:sp>
    </p:spTree>
    <p:extLst>
      <p:ext uri="{BB962C8B-B14F-4D97-AF65-F5344CB8AC3E}">
        <p14:creationId xmlns:p14="http://schemas.microsoft.com/office/powerpoint/2010/main" val="19003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32.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8.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32.svg"/><Relationship Id="rId2" Type="http://schemas.openxmlformats.org/officeDocument/2006/relationships/image" Target="../media/image7.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61.sv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6.png"/><Relationship Id="rId18" Type="http://schemas.openxmlformats.org/officeDocument/2006/relationships/image" Target="../media/image49.svg"/><Relationship Id="rId3" Type="http://schemas.openxmlformats.org/officeDocument/2006/relationships/image" Target="../media/image8.svg"/><Relationship Id="rId21" Type="http://schemas.openxmlformats.org/officeDocument/2006/relationships/image" Target="../media/image31.png"/><Relationship Id="rId7" Type="http://schemas.openxmlformats.org/officeDocument/2006/relationships/image" Target="../media/image62.png"/><Relationship Id="rId12" Type="http://schemas.openxmlformats.org/officeDocument/2006/relationships/image" Target="../media/image51.svg"/><Relationship Id="rId17" Type="http://schemas.openxmlformats.org/officeDocument/2006/relationships/image" Target="../media/image48.png"/><Relationship Id="rId2" Type="http://schemas.openxmlformats.org/officeDocument/2006/relationships/image" Target="../media/image7.png"/><Relationship Id="rId16" Type="http://schemas.openxmlformats.org/officeDocument/2006/relationships/image" Target="../media/image69.svg"/><Relationship Id="rId20" Type="http://schemas.openxmlformats.org/officeDocument/2006/relationships/image" Target="../media/image71.sv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50.png"/><Relationship Id="rId5" Type="http://schemas.openxmlformats.org/officeDocument/2006/relationships/image" Target="../media/image11.svg"/><Relationship Id="rId15" Type="http://schemas.openxmlformats.org/officeDocument/2006/relationships/image" Target="../media/image68.png"/><Relationship Id="rId10" Type="http://schemas.openxmlformats.org/officeDocument/2006/relationships/image" Target="../media/image65.svg"/><Relationship Id="rId19" Type="http://schemas.openxmlformats.org/officeDocument/2006/relationships/image" Target="../media/image70.png"/><Relationship Id="rId4" Type="http://schemas.openxmlformats.org/officeDocument/2006/relationships/image" Target="../media/image10.png"/><Relationship Id="rId9" Type="http://schemas.openxmlformats.org/officeDocument/2006/relationships/image" Target="../media/image64.png"/><Relationship Id="rId14" Type="http://schemas.openxmlformats.org/officeDocument/2006/relationships/image" Target="../media/image67.svg"/><Relationship Id="rId22" Type="http://schemas.openxmlformats.org/officeDocument/2006/relationships/image" Target="../media/image32.svg"/></Relationships>
</file>

<file path=ppt/slides/_rels/slide15.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31.png"/><Relationship Id="rId3" Type="http://schemas.openxmlformats.org/officeDocument/2006/relationships/image" Target="../media/image8.svg"/><Relationship Id="rId7" Type="http://schemas.openxmlformats.org/officeDocument/2006/relationships/image" Target="../media/image74.png"/><Relationship Id="rId12" Type="http://schemas.openxmlformats.org/officeDocument/2006/relationships/image" Target="../media/image11.svg"/><Relationship Id="rId2" Type="http://schemas.openxmlformats.org/officeDocument/2006/relationships/image" Target="../media/image7.png"/><Relationship Id="rId16" Type="http://schemas.openxmlformats.org/officeDocument/2006/relationships/image" Target="../media/image79.sv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0.png"/><Relationship Id="rId5" Type="http://schemas.openxmlformats.org/officeDocument/2006/relationships/image" Target="../media/image73.svg"/><Relationship Id="rId15" Type="http://schemas.openxmlformats.org/officeDocument/2006/relationships/image" Target="../media/image78.png"/><Relationship Id="rId10" Type="http://schemas.openxmlformats.org/officeDocument/2006/relationships/image" Target="../media/image77.svg"/><Relationship Id="rId4" Type="http://schemas.openxmlformats.org/officeDocument/2006/relationships/image" Target="../media/image72.png"/><Relationship Id="rId9" Type="http://schemas.openxmlformats.org/officeDocument/2006/relationships/image" Target="../media/image76.png"/><Relationship Id="rId14" Type="http://schemas.openxmlformats.org/officeDocument/2006/relationships/image" Target="../media/image32.sv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81.sv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svg"/><Relationship Id="rId7" Type="http://schemas.openxmlformats.org/officeDocument/2006/relationships/image" Target="../media/image3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83.svg"/><Relationship Id="rId4" Type="http://schemas.openxmlformats.org/officeDocument/2006/relationships/image" Target="../media/image82.png"/><Relationship Id="rId9" Type="http://schemas.openxmlformats.org/officeDocument/2006/relationships/image" Target="../media/image79.sv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notesSlide" Target="../notesSlides/notesSlide1.xml"/><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sv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4.svg"/><Relationship Id="rId9" Type="http://schemas.openxmlformats.org/officeDocument/2006/relationships/image" Target="../media/image14.sv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svg"/><Relationship Id="rId7" Type="http://schemas.openxmlformats.org/officeDocument/2006/relationships/image" Target="../media/image3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 Id="rId9" Type="http://schemas.openxmlformats.org/officeDocument/2006/relationships/image" Target="../media/image34.sv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6.png"/><Relationship Id="rId7"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32.svg"/><Relationship Id="rId4" Type="http://schemas.openxmlformats.org/officeDocument/2006/relationships/image" Target="../media/image37.jpe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8.svg"/><Relationship Id="rId7"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32.svg"/><Relationship Id="rId3" Type="http://schemas.openxmlformats.org/officeDocument/2006/relationships/image" Target="../media/image11.svg"/><Relationship Id="rId7" Type="http://schemas.openxmlformats.org/officeDocument/2006/relationships/image" Target="../media/image43.svg"/><Relationship Id="rId12"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8.svg"/><Relationship Id="rId5" Type="http://schemas.openxmlformats.org/officeDocument/2006/relationships/image" Target="../media/image41.svg"/><Relationship Id="rId10" Type="http://schemas.openxmlformats.org/officeDocument/2006/relationships/image" Target="../media/image7.png"/><Relationship Id="rId4" Type="http://schemas.openxmlformats.org/officeDocument/2006/relationships/image" Target="../media/image40.png"/><Relationship Id="rId9" Type="http://schemas.openxmlformats.org/officeDocument/2006/relationships/image" Target="../media/image45.svg"/></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66311" y="9004497"/>
            <a:ext cx="1292989" cy="25380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00000">
            <a:off x="11005139" y="4122756"/>
            <a:ext cx="11215333" cy="1121533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865303" y="4367537"/>
            <a:ext cx="4645884" cy="464588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82367" y="1766075"/>
            <a:ext cx="1273481" cy="1273481"/>
          </a:xfrm>
          <a:prstGeom prst="rect">
            <a:avLst/>
          </a:prstGeom>
        </p:spPr>
      </p:pic>
      <p:pic>
        <p:nvPicPr>
          <p:cNvPr id="6" name="Picture 6"/>
          <p:cNvPicPr>
            <a:picLocks noChangeAspect="1"/>
          </p:cNvPicPr>
          <p:nvPr/>
        </p:nvPicPr>
        <p:blipFill>
          <a:blip r:embed="rId10"/>
          <a:srcRect/>
          <a:stretch>
            <a:fillRect/>
          </a:stretch>
        </p:blipFill>
        <p:spPr>
          <a:xfrm>
            <a:off x="8252833" y="1766075"/>
            <a:ext cx="9006467" cy="6754851"/>
          </a:xfrm>
          <a:prstGeom prst="rect">
            <a:avLst/>
          </a:prstGeom>
        </p:spPr>
      </p:pic>
      <p:sp>
        <p:nvSpPr>
          <p:cNvPr id="7" name="TextBox 7"/>
          <p:cNvSpPr txBox="1"/>
          <p:nvPr/>
        </p:nvSpPr>
        <p:spPr>
          <a:xfrm>
            <a:off x="1028700" y="7420062"/>
            <a:ext cx="2533912" cy="438785"/>
          </a:xfrm>
          <a:prstGeom prst="rect">
            <a:avLst/>
          </a:prstGeom>
        </p:spPr>
        <p:txBody>
          <a:bodyPr lIns="0" tIns="0" rIns="0" bIns="0" rtlCol="0" anchor="t">
            <a:spAutoFit/>
          </a:bodyPr>
          <a:lstStyle/>
          <a:p>
            <a:pPr algn="ctr">
              <a:lnSpc>
                <a:spcPts val="3640"/>
              </a:lnSpc>
              <a:spcBef>
                <a:spcPct val="0"/>
              </a:spcBef>
            </a:pPr>
            <a:r>
              <a:rPr lang="en-US" sz="2600">
                <a:solidFill>
                  <a:srgbClr val="FFFFFF"/>
                </a:solidFill>
                <a:ea typeface="思源黑体-粗体 Bold"/>
              </a:rPr>
              <a:t>汇报人：张小可</a:t>
            </a:r>
          </a:p>
        </p:txBody>
      </p:sp>
      <p:sp>
        <p:nvSpPr>
          <p:cNvPr id="8" name="TextBox 8"/>
          <p:cNvSpPr txBox="1"/>
          <p:nvPr/>
        </p:nvSpPr>
        <p:spPr>
          <a:xfrm>
            <a:off x="1028700" y="8833485"/>
            <a:ext cx="2533912" cy="514350"/>
          </a:xfrm>
          <a:prstGeom prst="rect">
            <a:avLst/>
          </a:prstGeom>
        </p:spPr>
        <p:txBody>
          <a:bodyPr lIns="0" tIns="0" rIns="0" bIns="0" rtlCol="0" anchor="t">
            <a:spAutoFit/>
          </a:bodyPr>
          <a:lstStyle/>
          <a:p>
            <a:pPr>
              <a:lnSpc>
                <a:spcPts val="4199"/>
              </a:lnSpc>
              <a:spcBef>
                <a:spcPct val="0"/>
              </a:spcBef>
            </a:pPr>
            <a:r>
              <a:rPr lang="en-US" sz="2999" spc="194">
                <a:solidFill>
                  <a:srgbClr val="707070"/>
                </a:solidFill>
                <a:latin typeface="Carmela Italics"/>
              </a:rPr>
              <a:t>2022/06/30</a:t>
            </a:r>
          </a:p>
        </p:txBody>
      </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119703">
            <a:off x="568866" y="1332219"/>
            <a:ext cx="1373988" cy="1373988"/>
          </a:xfrm>
          <a:prstGeom prst="rect">
            <a:avLst/>
          </a:prstGeom>
        </p:spPr>
      </p:pic>
      <p:grpSp>
        <p:nvGrpSpPr>
          <p:cNvPr id="10" name="Group 10"/>
          <p:cNvGrpSpPr/>
          <p:nvPr/>
        </p:nvGrpSpPr>
        <p:grpSpPr>
          <a:xfrm>
            <a:off x="1028700" y="1922968"/>
            <a:ext cx="8115300" cy="3514557"/>
            <a:chOff x="0" y="0"/>
            <a:chExt cx="10820400" cy="4686076"/>
          </a:xfrm>
        </p:grpSpPr>
        <p:sp>
          <p:nvSpPr>
            <p:cNvPr id="11" name="TextBox 11"/>
            <p:cNvSpPr txBox="1"/>
            <p:nvPr/>
          </p:nvSpPr>
          <p:spPr>
            <a:xfrm>
              <a:off x="0" y="-9525"/>
              <a:ext cx="10820400" cy="2651125"/>
            </a:xfrm>
            <a:prstGeom prst="rect">
              <a:avLst/>
            </a:prstGeom>
          </p:spPr>
          <p:txBody>
            <a:bodyPr lIns="0" tIns="0" rIns="0" bIns="0" rtlCol="0" anchor="t">
              <a:spAutoFit/>
            </a:bodyPr>
            <a:lstStyle/>
            <a:p>
              <a:pPr>
                <a:lnSpc>
                  <a:spcPts val="15600"/>
                </a:lnSpc>
              </a:pPr>
              <a:r>
                <a:rPr lang="en-US" sz="13000">
                  <a:solidFill>
                    <a:srgbClr val="707070"/>
                  </a:solidFill>
                  <a:ea typeface="思源黑体-粗体 Bold"/>
                </a:rPr>
                <a:t>互联网</a:t>
              </a:r>
            </a:p>
          </p:txBody>
        </p:sp>
        <p:sp>
          <p:nvSpPr>
            <p:cNvPr id="12" name="TextBox 12"/>
            <p:cNvSpPr txBox="1"/>
            <p:nvPr/>
          </p:nvSpPr>
          <p:spPr>
            <a:xfrm>
              <a:off x="0" y="2654076"/>
              <a:ext cx="10820400" cy="2032000"/>
            </a:xfrm>
            <a:prstGeom prst="rect">
              <a:avLst/>
            </a:prstGeom>
          </p:spPr>
          <p:txBody>
            <a:bodyPr lIns="0" tIns="0" rIns="0" bIns="0" rtlCol="0" anchor="t">
              <a:spAutoFit/>
            </a:bodyPr>
            <a:lstStyle/>
            <a:p>
              <a:pPr>
                <a:lnSpc>
                  <a:spcPts val="12056"/>
                </a:lnSpc>
              </a:pPr>
              <a:r>
                <a:rPr lang="en-US" sz="10047">
                  <a:solidFill>
                    <a:srgbClr val="3B71E4"/>
                  </a:solidFill>
                  <a:ea typeface="思源黑体-粗体 Bold"/>
                </a:rPr>
                <a:t>商业计划书</a:t>
              </a:r>
            </a:p>
          </p:txBody>
        </p:sp>
      </p:grpSp>
      <p:sp>
        <p:nvSpPr>
          <p:cNvPr id="13" name="TextBox 13"/>
          <p:cNvSpPr txBox="1"/>
          <p:nvPr/>
        </p:nvSpPr>
        <p:spPr>
          <a:xfrm>
            <a:off x="1028700" y="5877623"/>
            <a:ext cx="7516515" cy="777240"/>
          </a:xfrm>
          <a:prstGeom prst="rect">
            <a:avLst/>
          </a:prstGeom>
        </p:spPr>
        <p:txBody>
          <a:bodyPr lIns="0" tIns="0" rIns="0" bIns="0" rtlCol="0" anchor="t">
            <a:spAutoFit/>
          </a:bodyPr>
          <a:lstStyle/>
          <a:p>
            <a:pPr>
              <a:lnSpc>
                <a:spcPts val="3150"/>
              </a:lnSpc>
            </a:pPr>
            <a:r>
              <a:rPr lang="en-US" sz="2100">
                <a:solidFill>
                  <a:srgbClr val="707070"/>
                </a:solidFill>
                <a:ea typeface="思源黑体 1"/>
              </a:rPr>
              <a:t>适用于互联网行业</a:t>
            </a:r>
          </a:p>
          <a:p>
            <a:pPr>
              <a:lnSpc>
                <a:spcPts val="3150"/>
              </a:lnSpc>
            </a:pPr>
            <a:r>
              <a:rPr lang="en-US" sz="2100">
                <a:solidFill>
                  <a:srgbClr val="707070"/>
                </a:solidFill>
                <a:ea typeface="思源黑体 1"/>
              </a:rPr>
              <a:t>【计划书/策划书/融资方案/案例分析/项目推介】</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165209">
            <a:off x="16996364" y="866398"/>
            <a:ext cx="525872" cy="525872"/>
          </a:xfrm>
          <a:prstGeom prst="rect">
            <a:avLst/>
          </a:prstGeom>
        </p:spPr>
      </p:pic>
      <p:pic>
        <p:nvPicPr>
          <p:cNvPr id="15" name="Picture 1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9014249">
            <a:off x="6750930" y="8417155"/>
            <a:ext cx="624421" cy="6244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7075316" y="3796801"/>
            <a:ext cx="4137367" cy="4114800"/>
          </a:xfrm>
          <a:prstGeom prst="rect">
            <a:avLst/>
          </a:prstGeom>
        </p:spPr>
      </p:pic>
      <p:grpSp>
        <p:nvGrpSpPr>
          <p:cNvPr id="3" name="Group 3"/>
          <p:cNvGrpSpPr/>
          <p:nvPr/>
        </p:nvGrpSpPr>
        <p:grpSpPr>
          <a:xfrm>
            <a:off x="771077" y="876356"/>
            <a:ext cx="5466206" cy="1393032"/>
            <a:chOff x="0" y="0"/>
            <a:chExt cx="7288274" cy="1857376"/>
          </a:xfrm>
        </p:grpSpPr>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686995" cy="686995"/>
            </a:xfrm>
            <a:prstGeom prst="rect">
              <a:avLst/>
            </a:prstGeom>
          </p:spPr>
        </p:pic>
        <p:sp>
          <p:nvSpPr>
            <p:cNvPr id="5" name="TextBox 5"/>
            <p:cNvSpPr txBox="1"/>
            <p:nvPr/>
          </p:nvSpPr>
          <p:spPr>
            <a:xfrm>
              <a:off x="343498" y="107875"/>
              <a:ext cx="6944777" cy="1062990"/>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产品分析</a:t>
              </a:r>
            </a:p>
          </p:txBody>
        </p:sp>
        <p:sp>
          <p:nvSpPr>
            <p:cNvPr id="6" name="TextBox 6"/>
            <p:cNvSpPr txBox="1"/>
            <p:nvPr/>
          </p:nvSpPr>
          <p:spPr>
            <a:xfrm>
              <a:off x="343498" y="1385572"/>
              <a:ext cx="6944777"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Product Analysis</a:t>
              </a:r>
            </a:p>
          </p:txBody>
        </p:sp>
      </p:grpSp>
      <p:sp>
        <p:nvSpPr>
          <p:cNvPr id="7" name="AutoShape 7"/>
          <p:cNvSpPr/>
          <p:nvPr/>
        </p:nvSpPr>
        <p:spPr>
          <a:xfrm>
            <a:off x="1028700" y="5820030"/>
            <a:ext cx="5351602" cy="0"/>
          </a:xfrm>
          <a:prstGeom prst="line">
            <a:avLst/>
          </a:prstGeom>
          <a:ln w="9525" cap="flat">
            <a:solidFill>
              <a:srgbClr val="494949"/>
            </a:solidFill>
            <a:prstDash val="solid"/>
            <a:headEnd type="none" w="sm" len="sm"/>
            <a:tailEnd type="none" w="sm" len="sm"/>
          </a:ln>
        </p:spPr>
      </p:sp>
      <p:sp>
        <p:nvSpPr>
          <p:cNvPr id="8" name="AutoShape 8"/>
          <p:cNvSpPr/>
          <p:nvPr/>
        </p:nvSpPr>
        <p:spPr>
          <a:xfrm>
            <a:off x="11907698" y="5820030"/>
            <a:ext cx="5351602" cy="0"/>
          </a:xfrm>
          <a:prstGeom prst="line">
            <a:avLst/>
          </a:prstGeom>
          <a:ln w="9525" cap="flat">
            <a:solidFill>
              <a:srgbClr val="494949"/>
            </a:solidFill>
            <a:prstDash val="solid"/>
            <a:headEnd type="none" w="sm" len="sm"/>
            <a:tailEnd type="none" w="sm" len="sm"/>
          </a:ln>
        </p:spPr>
      </p:sp>
      <p:grpSp>
        <p:nvGrpSpPr>
          <p:cNvPr id="9" name="Group 9"/>
          <p:cNvGrpSpPr/>
          <p:nvPr/>
        </p:nvGrpSpPr>
        <p:grpSpPr>
          <a:xfrm>
            <a:off x="8245394" y="784806"/>
            <a:ext cx="9185020" cy="822397"/>
            <a:chOff x="0" y="0"/>
            <a:chExt cx="12246693" cy="1096529"/>
          </a:xfrm>
        </p:grpSpPr>
        <p:pic>
          <p:nvPicPr>
            <p:cNvPr id="10" name="Picture 10"/>
            <p:cNvPicPr>
              <a:picLocks noChangeAspect="1"/>
            </p:cNvPicPr>
            <p:nvPr/>
          </p:nvPicPr>
          <p:blipFill>
            <a:blip r:embed="rId6">
              <a:alphaModFix am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379181" y="0"/>
              <a:ext cx="3486075" cy="1096529"/>
            </a:xfrm>
            <a:prstGeom prst="rect">
              <a:avLst/>
            </a:prstGeom>
          </p:spPr>
        </p:pic>
        <p:sp>
          <p:nvSpPr>
            <p:cNvPr id="11" name="TextBox 11"/>
            <p:cNvSpPr txBox="1"/>
            <p:nvPr/>
          </p:nvSpPr>
          <p:spPr>
            <a:xfrm>
              <a:off x="0" y="287093"/>
              <a:ext cx="1941933"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 2"/>
                </a:rPr>
                <a:t>项目介绍</a:t>
              </a:r>
            </a:p>
          </p:txBody>
        </p:sp>
        <p:sp>
          <p:nvSpPr>
            <p:cNvPr id="12" name="TextBox 12"/>
            <p:cNvSpPr txBox="1"/>
            <p:nvPr/>
          </p:nvSpPr>
          <p:spPr>
            <a:xfrm>
              <a:off x="2119733" y="287093"/>
              <a:ext cx="2043548"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13" name="TextBox 13"/>
            <p:cNvSpPr txBox="1"/>
            <p:nvPr/>
          </p:nvSpPr>
          <p:spPr>
            <a:xfrm>
              <a:off x="4566976" y="287093"/>
              <a:ext cx="3110484"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 2"/>
                </a:rPr>
                <a:t>项目产品（服务）</a:t>
              </a:r>
            </a:p>
          </p:txBody>
        </p:sp>
        <p:sp>
          <p:nvSpPr>
            <p:cNvPr id="14" name="TextBox 14"/>
            <p:cNvSpPr txBox="1"/>
            <p:nvPr/>
          </p:nvSpPr>
          <p:spPr>
            <a:xfrm>
              <a:off x="8079007" y="287093"/>
              <a:ext cx="2047846"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商业模式</a:t>
              </a:r>
            </a:p>
          </p:txBody>
        </p:sp>
        <p:sp>
          <p:nvSpPr>
            <p:cNvPr id="15" name="TextBox 15"/>
            <p:cNvSpPr txBox="1"/>
            <p:nvPr/>
          </p:nvSpPr>
          <p:spPr>
            <a:xfrm>
              <a:off x="10300247" y="287093"/>
              <a:ext cx="1946445"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sp>
        <p:nvSpPr>
          <p:cNvPr id="16" name="TextBox 16"/>
          <p:cNvSpPr txBox="1"/>
          <p:nvPr/>
        </p:nvSpPr>
        <p:spPr>
          <a:xfrm>
            <a:off x="8362224" y="5440625"/>
            <a:ext cx="1563551" cy="836930"/>
          </a:xfrm>
          <a:prstGeom prst="rect">
            <a:avLst/>
          </a:prstGeom>
        </p:spPr>
        <p:txBody>
          <a:bodyPr lIns="0" tIns="0" rIns="0" bIns="0" rtlCol="0" anchor="t">
            <a:spAutoFit/>
          </a:bodyPr>
          <a:lstStyle/>
          <a:p>
            <a:pPr algn="ctr">
              <a:lnSpc>
                <a:spcPts val="6719"/>
              </a:lnSpc>
              <a:spcBef>
                <a:spcPct val="0"/>
              </a:spcBef>
            </a:pPr>
            <a:r>
              <a:rPr lang="en-US" sz="4800">
                <a:solidFill>
                  <a:srgbClr val="3B71E4"/>
                </a:solidFill>
                <a:latin typeface="Carmela Bold"/>
              </a:rPr>
              <a:t>4Ps</a:t>
            </a:r>
          </a:p>
        </p:txBody>
      </p:sp>
      <p:sp>
        <p:nvSpPr>
          <p:cNvPr id="17" name="TextBox 17"/>
          <p:cNvSpPr txBox="1"/>
          <p:nvPr/>
        </p:nvSpPr>
        <p:spPr>
          <a:xfrm rot="-2229569">
            <a:off x="7670010" y="4487914"/>
            <a:ext cx="1314550" cy="561692"/>
          </a:xfrm>
          <a:prstGeom prst="rect">
            <a:avLst/>
          </a:prstGeom>
        </p:spPr>
        <p:txBody>
          <a:bodyPr lIns="0" tIns="0" rIns="0" bIns="0" rtlCol="0" anchor="t">
            <a:spAutoFit/>
          </a:bodyPr>
          <a:lstStyle/>
          <a:p>
            <a:pPr algn="ctr">
              <a:lnSpc>
                <a:spcPts val="3359"/>
              </a:lnSpc>
              <a:spcBef>
                <a:spcPct val="0"/>
              </a:spcBef>
            </a:pPr>
            <a:r>
              <a:rPr lang="en-US" sz="2400">
                <a:solidFill>
                  <a:srgbClr val="FFFFFF"/>
                </a:solidFill>
                <a:latin typeface="Carmela Bold"/>
              </a:rPr>
              <a:t>Product</a:t>
            </a:r>
          </a:p>
        </p:txBody>
      </p:sp>
      <p:sp>
        <p:nvSpPr>
          <p:cNvPr id="18" name="TextBox 18"/>
          <p:cNvSpPr txBox="1"/>
          <p:nvPr/>
        </p:nvSpPr>
        <p:spPr>
          <a:xfrm rot="-7762809">
            <a:off x="7637729" y="6474482"/>
            <a:ext cx="847031" cy="473473"/>
          </a:xfrm>
          <a:prstGeom prst="rect">
            <a:avLst/>
          </a:prstGeom>
        </p:spPr>
        <p:txBody>
          <a:bodyPr lIns="0" tIns="0" rIns="0" bIns="0" rtlCol="0" anchor="t">
            <a:spAutoFit/>
          </a:bodyPr>
          <a:lstStyle/>
          <a:p>
            <a:pPr algn="ctr">
              <a:lnSpc>
                <a:spcPts val="3359"/>
              </a:lnSpc>
              <a:spcBef>
                <a:spcPct val="0"/>
              </a:spcBef>
            </a:pPr>
            <a:r>
              <a:rPr lang="en-US" sz="2400">
                <a:solidFill>
                  <a:srgbClr val="FFFFFF"/>
                </a:solidFill>
                <a:latin typeface="Carmela Bold"/>
              </a:rPr>
              <a:t>Price</a:t>
            </a:r>
          </a:p>
        </p:txBody>
      </p:sp>
      <p:sp>
        <p:nvSpPr>
          <p:cNvPr id="19" name="TextBox 19"/>
          <p:cNvSpPr txBox="1"/>
          <p:nvPr/>
        </p:nvSpPr>
        <p:spPr>
          <a:xfrm rot="3127149">
            <a:off x="9383778" y="4756955"/>
            <a:ext cx="1710955" cy="643748"/>
          </a:xfrm>
          <a:prstGeom prst="rect">
            <a:avLst/>
          </a:prstGeom>
        </p:spPr>
        <p:txBody>
          <a:bodyPr lIns="0" tIns="0" rIns="0" bIns="0" rtlCol="0" anchor="t">
            <a:spAutoFit/>
          </a:bodyPr>
          <a:lstStyle/>
          <a:p>
            <a:pPr algn="ctr">
              <a:lnSpc>
                <a:spcPts val="3359"/>
              </a:lnSpc>
            </a:pPr>
            <a:r>
              <a:rPr lang="en-US" sz="2400">
                <a:solidFill>
                  <a:srgbClr val="FFFFFF"/>
                </a:solidFill>
                <a:latin typeface="Carmela Bold"/>
              </a:rPr>
              <a:t>Promotion</a:t>
            </a:r>
          </a:p>
        </p:txBody>
      </p:sp>
      <p:sp>
        <p:nvSpPr>
          <p:cNvPr id="20" name="TextBox 20"/>
          <p:cNvSpPr txBox="1"/>
          <p:nvPr/>
        </p:nvSpPr>
        <p:spPr>
          <a:xfrm rot="8433413">
            <a:off x="9589567" y="6693099"/>
            <a:ext cx="888976" cy="475185"/>
          </a:xfrm>
          <a:prstGeom prst="rect">
            <a:avLst/>
          </a:prstGeom>
        </p:spPr>
        <p:txBody>
          <a:bodyPr lIns="0" tIns="0" rIns="0" bIns="0" rtlCol="0" anchor="t">
            <a:spAutoFit/>
          </a:bodyPr>
          <a:lstStyle/>
          <a:p>
            <a:pPr algn="ctr">
              <a:lnSpc>
                <a:spcPts val="3359"/>
              </a:lnSpc>
              <a:spcBef>
                <a:spcPct val="0"/>
              </a:spcBef>
            </a:pPr>
            <a:r>
              <a:rPr lang="en-US" sz="2400">
                <a:solidFill>
                  <a:srgbClr val="FFFFFF"/>
                </a:solidFill>
                <a:latin typeface="Carmela Bold"/>
              </a:rPr>
              <a:t>Place</a:t>
            </a:r>
          </a:p>
        </p:txBody>
      </p:sp>
      <p:grpSp>
        <p:nvGrpSpPr>
          <p:cNvPr id="21" name="Group 21"/>
          <p:cNvGrpSpPr/>
          <p:nvPr/>
        </p:nvGrpSpPr>
        <p:grpSpPr>
          <a:xfrm>
            <a:off x="1028700" y="3432462"/>
            <a:ext cx="5351602" cy="1511365"/>
            <a:chOff x="0" y="0"/>
            <a:chExt cx="7135470" cy="2015154"/>
          </a:xfrm>
        </p:grpSpPr>
        <p:sp>
          <p:nvSpPr>
            <p:cNvPr id="22" name="TextBox 22"/>
            <p:cNvSpPr txBox="1"/>
            <p:nvPr/>
          </p:nvSpPr>
          <p:spPr>
            <a:xfrm>
              <a:off x="0" y="977564"/>
              <a:ext cx="7135470" cy="1037590"/>
            </a:xfrm>
            <a:prstGeom prst="rect">
              <a:avLst/>
            </a:prstGeom>
          </p:spPr>
          <p:txBody>
            <a:bodyPr lIns="0" tIns="0" rIns="0" bIns="0" rtlCol="0" anchor="t">
              <a:spAutoFit/>
            </a:bodyPr>
            <a:lstStyle/>
            <a:p>
              <a:pPr algn="r">
                <a:lnSpc>
                  <a:spcPts val="3299"/>
                </a:lnSpc>
              </a:pPr>
              <a:r>
                <a:rPr lang="en-US" sz="2199">
                  <a:solidFill>
                    <a:srgbClr val="494949"/>
                  </a:solidFill>
                  <a:ea typeface="思源黑体-粗体"/>
                </a:rPr>
                <a:t>产品是指注重开发的功能，要求产品有独特的卖点，把产品的功能诉求放在第一位。</a:t>
              </a:r>
            </a:p>
          </p:txBody>
        </p:sp>
        <p:sp>
          <p:nvSpPr>
            <p:cNvPr id="23" name="TextBox 23"/>
            <p:cNvSpPr txBox="1"/>
            <p:nvPr/>
          </p:nvSpPr>
          <p:spPr>
            <a:xfrm>
              <a:off x="0" y="-66675"/>
              <a:ext cx="7135470" cy="795655"/>
            </a:xfrm>
            <a:prstGeom prst="rect">
              <a:avLst/>
            </a:prstGeom>
          </p:spPr>
          <p:txBody>
            <a:bodyPr lIns="0" tIns="0" rIns="0" bIns="0" rtlCol="0" anchor="t">
              <a:spAutoFit/>
            </a:bodyPr>
            <a:lstStyle/>
            <a:p>
              <a:pPr algn="r">
                <a:lnSpc>
                  <a:spcPts val="5040"/>
                </a:lnSpc>
                <a:spcBef>
                  <a:spcPct val="0"/>
                </a:spcBef>
              </a:pPr>
              <a:r>
                <a:rPr lang="en-US" sz="3600">
                  <a:solidFill>
                    <a:srgbClr val="3B71E4"/>
                  </a:solidFill>
                  <a:ea typeface="思源黑体-粗体 Bold"/>
                </a:rPr>
                <a:t>产品</a:t>
              </a:r>
            </a:p>
          </p:txBody>
        </p:sp>
      </p:grpSp>
      <p:grpSp>
        <p:nvGrpSpPr>
          <p:cNvPr id="24" name="Group 24"/>
          <p:cNvGrpSpPr/>
          <p:nvPr/>
        </p:nvGrpSpPr>
        <p:grpSpPr>
          <a:xfrm>
            <a:off x="1028700" y="6705758"/>
            <a:ext cx="5351602" cy="1920940"/>
            <a:chOff x="0" y="0"/>
            <a:chExt cx="7135470" cy="2561254"/>
          </a:xfrm>
        </p:grpSpPr>
        <p:sp>
          <p:nvSpPr>
            <p:cNvPr id="25" name="TextBox 25"/>
            <p:cNvSpPr txBox="1"/>
            <p:nvPr/>
          </p:nvSpPr>
          <p:spPr>
            <a:xfrm>
              <a:off x="0" y="977564"/>
              <a:ext cx="7135470" cy="1583690"/>
            </a:xfrm>
            <a:prstGeom prst="rect">
              <a:avLst/>
            </a:prstGeom>
          </p:spPr>
          <p:txBody>
            <a:bodyPr lIns="0" tIns="0" rIns="0" bIns="0" rtlCol="0" anchor="t">
              <a:spAutoFit/>
            </a:bodyPr>
            <a:lstStyle/>
            <a:p>
              <a:pPr algn="r">
                <a:lnSpc>
                  <a:spcPts val="3299"/>
                </a:lnSpc>
              </a:pPr>
              <a:r>
                <a:rPr lang="en-US" sz="2199">
                  <a:solidFill>
                    <a:srgbClr val="494949"/>
                  </a:solidFill>
                  <a:ea typeface="思源黑体-粗体"/>
                </a:rPr>
                <a:t>价格根据不同的市场定位，制定不同的价格策略，产品的定价依据是企业的品牌战略，注重品牌的含金量。</a:t>
              </a:r>
            </a:p>
          </p:txBody>
        </p:sp>
        <p:sp>
          <p:nvSpPr>
            <p:cNvPr id="26" name="TextBox 26"/>
            <p:cNvSpPr txBox="1"/>
            <p:nvPr/>
          </p:nvSpPr>
          <p:spPr>
            <a:xfrm>
              <a:off x="0" y="-66675"/>
              <a:ext cx="7135470" cy="795655"/>
            </a:xfrm>
            <a:prstGeom prst="rect">
              <a:avLst/>
            </a:prstGeom>
          </p:spPr>
          <p:txBody>
            <a:bodyPr lIns="0" tIns="0" rIns="0" bIns="0" rtlCol="0" anchor="t">
              <a:spAutoFit/>
            </a:bodyPr>
            <a:lstStyle/>
            <a:p>
              <a:pPr algn="r">
                <a:lnSpc>
                  <a:spcPts val="5040"/>
                </a:lnSpc>
                <a:spcBef>
                  <a:spcPct val="0"/>
                </a:spcBef>
              </a:pPr>
              <a:r>
                <a:rPr lang="en-US" sz="3600">
                  <a:solidFill>
                    <a:srgbClr val="3B71E4"/>
                  </a:solidFill>
                  <a:ea typeface="思源黑体-粗体 Bold"/>
                </a:rPr>
                <a:t>价格</a:t>
              </a:r>
            </a:p>
          </p:txBody>
        </p:sp>
      </p:grpSp>
      <p:grpSp>
        <p:nvGrpSpPr>
          <p:cNvPr id="27" name="Group 27"/>
          <p:cNvGrpSpPr/>
          <p:nvPr/>
        </p:nvGrpSpPr>
        <p:grpSpPr>
          <a:xfrm>
            <a:off x="11907698" y="6705758"/>
            <a:ext cx="5351602" cy="1920940"/>
            <a:chOff x="0" y="0"/>
            <a:chExt cx="7135470" cy="2561254"/>
          </a:xfrm>
        </p:grpSpPr>
        <p:sp>
          <p:nvSpPr>
            <p:cNvPr id="28" name="TextBox 28"/>
            <p:cNvSpPr txBox="1"/>
            <p:nvPr/>
          </p:nvSpPr>
          <p:spPr>
            <a:xfrm>
              <a:off x="0" y="977564"/>
              <a:ext cx="7135470" cy="1583690"/>
            </a:xfrm>
            <a:prstGeom prst="rect">
              <a:avLst/>
            </a:prstGeom>
          </p:spPr>
          <p:txBody>
            <a:bodyPr lIns="0" tIns="0" rIns="0" bIns="0" rtlCol="0" anchor="t">
              <a:spAutoFit/>
            </a:bodyPr>
            <a:lstStyle/>
            <a:p>
              <a:pPr>
                <a:lnSpc>
                  <a:spcPts val="3299"/>
                </a:lnSpc>
              </a:pPr>
              <a:r>
                <a:rPr lang="en-US" sz="2199">
                  <a:solidFill>
                    <a:srgbClr val="494949"/>
                  </a:solidFill>
                  <a:ea typeface="思源黑体-粗体"/>
                </a:rPr>
                <a:t>渠道是指企业并不直接面对消费者，而是注重经销商的培育和销售网络的建立，企业与消费者的联系是通过分销商来进行的。</a:t>
              </a:r>
            </a:p>
          </p:txBody>
        </p:sp>
        <p:sp>
          <p:nvSpPr>
            <p:cNvPr id="29" name="TextBox 29"/>
            <p:cNvSpPr txBox="1"/>
            <p:nvPr/>
          </p:nvSpPr>
          <p:spPr>
            <a:xfrm>
              <a:off x="0" y="-66675"/>
              <a:ext cx="7135470" cy="795655"/>
            </a:xfrm>
            <a:prstGeom prst="rect">
              <a:avLst/>
            </a:prstGeom>
          </p:spPr>
          <p:txBody>
            <a:bodyPr lIns="0" tIns="0" rIns="0" bIns="0" rtlCol="0" anchor="t">
              <a:spAutoFit/>
            </a:bodyPr>
            <a:lstStyle/>
            <a:p>
              <a:pPr>
                <a:lnSpc>
                  <a:spcPts val="5040"/>
                </a:lnSpc>
                <a:spcBef>
                  <a:spcPct val="0"/>
                </a:spcBef>
              </a:pPr>
              <a:r>
                <a:rPr lang="en-US" sz="3600">
                  <a:solidFill>
                    <a:srgbClr val="3B71E4"/>
                  </a:solidFill>
                  <a:ea typeface="思源黑体-粗体 Bold"/>
                </a:rPr>
                <a:t>渠道</a:t>
              </a:r>
            </a:p>
          </p:txBody>
        </p:sp>
      </p:grpSp>
      <p:grpSp>
        <p:nvGrpSpPr>
          <p:cNvPr id="30" name="Group 30"/>
          <p:cNvGrpSpPr/>
          <p:nvPr/>
        </p:nvGrpSpPr>
        <p:grpSpPr>
          <a:xfrm>
            <a:off x="11907698" y="3432462"/>
            <a:ext cx="5351602" cy="1511365"/>
            <a:chOff x="0" y="0"/>
            <a:chExt cx="7135470" cy="2015154"/>
          </a:xfrm>
        </p:grpSpPr>
        <p:sp>
          <p:nvSpPr>
            <p:cNvPr id="31" name="TextBox 31"/>
            <p:cNvSpPr txBox="1"/>
            <p:nvPr/>
          </p:nvSpPr>
          <p:spPr>
            <a:xfrm>
              <a:off x="0" y="977564"/>
              <a:ext cx="7135470" cy="1037590"/>
            </a:xfrm>
            <a:prstGeom prst="rect">
              <a:avLst/>
            </a:prstGeom>
          </p:spPr>
          <p:txBody>
            <a:bodyPr lIns="0" tIns="0" rIns="0" bIns="0" rtlCol="0" anchor="t">
              <a:spAutoFit/>
            </a:bodyPr>
            <a:lstStyle/>
            <a:p>
              <a:pPr>
                <a:lnSpc>
                  <a:spcPts val="3299"/>
                </a:lnSpc>
              </a:pPr>
              <a:r>
                <a:rPr lang="en-US" sz="2199">
                  <a:solidFill>
                    <a:srgbClr val="494949"/>
                  </a:solidFill>
                  <a:ea typeface="思源黑体-粗体"/>
                </a:rPr>
                <a:t>宣传包括品牌宣传（广告）、公关、促销等一系列的营销行为。</a:t>
              </a:r>
            </a:p>
          </p:txBody>
        </p:sp>
        <p:sp>
          <p:nvSpPr>
            <p:cNvPr id="32" name="TextBox 32"/>
            <p:cNvSpPr txBox="1"/>
            <p:nvPr/>
          </p:nvSpPr>
          <p:spPr>
            <a:xfrm>
              <a:off x="0" y="-66675"/>
              <a:ext cx="7135470" cy="795655"/>
            </a:xfrm>
            <a:prstGeom prst="rect">
              <a:avLst/>
            </a:prstGeom>
          </p:spPr>
          <p:txBody>
            <a:bodyPr lIns="0" tIns="0" rIns="0" bIns="0" rtlCol="0" anchor="t">
              <a:spAutoFit/>
            </a:bodyPr>
            <a:lstStyle/>
            <a:p>
              <a:pPr>
                <a:lnSpc>
                  <a:spcPts val="5040"/>
                </a:lnSpc>
                <a:spcBef>
                  <a:spcPct val="0"/>
                </a:spcBef>
              </a:pPr>
              <a:r>
                <a:rPr lang="en-US" sz="3600">
                  <a:solidFill>
                    <a:srgbClr val="3B71E4"/>
                  </a:solidFill>
                  <a:ea typeface="思源黑体-粗体 Bold"/>
                </a:rPr>
                <a:t>宣传</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771077" y="876356"/>
            <a:ext cx="5466206" cy="1393032"/>
            <a:chOff x="0" y="0"/>
            <a:chExt cx="7288274" cy="1857376"/>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86995" cy="686995"/>
            </a:xfrm>
            <a:prstGeom prst="rect">
              <a:avLst/>
            </a:prstGeom>
          </p:spPr>
        </p:pic>
        <p:sp>
          <p:nvSpPr>
            <p:cNvPr id="4" name="TextBox 4"/>
            <p:cNvSpPr txBox="1"/>
            <p:nvPr/>
          </p:nvSpPr>
          <p:spPr>
            <a:xfrm>
              <a:off x="343498" y="107875"/>
              <a:ext cx="6944777" cy="1062990"/>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营销模式</a:t>
              </a:r>
            </a:p>
          </p:txBody>
        </p:sp>
        <p:sp>
          <p:nvSpPr>
            <p:cNvPr id="5" name="TextBox 5"/>
            <p:cNvSpPr txBox="1"/>
            <p:nvPr/>
          </p:nvSpPr>
          <p:spPr>
            <a:xfrm>
              <a:off x="343498" y="1385572"/>
              <a:ext cx="6944777"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Marketing Model</a:t>
              </a:r>
            </a:p>
          </p:txBody>
        </p:sp>
      </p:grpSp>
      <p:grpSp>
        <p:nvGrpSpPr>
          <p:cNvPr id="6" name="Group 6"/>
          <p:cNvGrpSpPr/>
          <p:nvPr/>
        </p:nvGrpSpPr>
        <p:grpSpPr>
          <a:xfrm>
            <a:off x="12609097" y="3121060"/>
            <a:ext cx="4650203" cy="2659282"/>
            <a:chOff x="0" y="0"/>
            <a:chExt cx="6200271" cy="3545709"/>
          </a:xfrm>
        </p:grpSpPr>
        <p:grpSp>
          <p:nvGrpSpPr>
            <p:cNvPr id="7" name="Group 7"/>
            <p:cNvGrpSpPr/>
            <p:nvPr/>
          </p:nvGrpSpPr>
          <p:grpSpPr>
            <a:xfrm>
              <a:off x="0" y="0"/>
              <a:ext cx="6200271" cy="3545709"/>
              <a:chOff x="0" y="0"/>
              <a:chExt cx="1970384" cy="1126791"/>
            </a:xfrm>
          </p:grpSpPr>
          <p:sp>
            <p:nvSpPr>
              <p:cNvPr id="8" name="Freeform 8"/>
              <p:cNvSpPr/>
              <p:nvPr/>
            </p:nvSpPr>
            <p:spPr>
              <a:xfrm>
                <a:off x="0" y="0"/>
                <a:ext cx="1970384" cy="1126791"/>
              </a:xfrm>
              <a:custGeom>
                <a:avLst/>
                <a:gdLst/>
                <a:ahLst/>
                <a:cxnLst/>
                <a:rect l="l" t="t" r="r" b="b"/>
                <a:pathLst>
                  <a:path w="1970384" h="1126791">
                    <a:moveTo>
                      <a:pt x="1845924" y="1126791"/>
                    </a:moveTo>
                    <a:lnTo>
                      <a:pt x="124460" y="1126791"/>
                    </a:lnTo>
                    <a:cubicBezTo>
                      <a:pt x="55880" y="1126791"/>
                      <a:pt x="0" y="1070911"/>
                      <a:pt x="0" y="1002331"/>
                    </a:cubicBezTo>
                    <a:lnTo>
                      <a:pt x="0" y="124460"/>
                    </a:lnTo>
                    <a:cubicBezTo>
                      <a:pt x="0" y="55880"/>
                      <a:pt x="55880" y="0"/>
                      <a:pt x="124460" y="0"/>
                    </a:cubicBezTo>
                    <a:lnTo>
                      <a:pt x="1845924" y="0"/>
                    </a:lnTo>
                    <a:cubicBezTo>
                      <a:pt x="1914504" y="0"/>
                      <a:pt x="1970384" y="55880"/>
                      <a:pt x="1970384" y="124460"/>
                    </a:cubicBezTo>
                    <a:lnTo>
                      <a:pt x="1970384" y="1002331"/>
                    </a:lnTo>
                    <a:cubicBezTo>
                      <a:pt x="1970384" y="1070911"/>
                      <a:pt x="1914504" y="1126791"/>
                      <a:pt x="1845924" y="1126791"/>
                    </a:cubicBezTo>
                    <a:close/>
                  </a:path>
                </a:pathLst>
              </a:custGeom>
              <a:solidFill>
                <a:srgbClr val="FFFFFF"/>
              </a:solidFill>
            </p:spPr>
          </p:sp>
        </p:grpSp>
        <p:grpSp>
          <p:nvGrpSpPr>
            <p:cNvPr id="9" name="Group 9"/>
            <p:cNvGrpSpPr/>
            <p:nvPr/>
          </p:nvGrpSpPr>
          <p:grpSpPr>
            <a:xfrm>
              <a:off x="4892887" y="481050"/>
              <a:ext cx="850283" cy="850283"/>
              <a:chOff x="0" y="0"/>
              <a:chExt cx="660400" cy="660400"/>
            </a:xfrm>
          </p:grpSpPr>
          <p:sp>
            <p:nvSpPr>
              <p:cNvPr id="10" name="Freeform 10"/>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3B71E4"/>
              </a:solidFill>
            </p:spPr>
          </p:sp>
        </p:grpSp>
        <p:sp>
          <p:nvSpPr>
            <p:cNvPr id="11" name="TextBox 11"/>
            <p:cNvSpPr txBox="1"/>
            <p:nvPr/>
          </p:nvSpPr>
          <p:spPr>
            <a:xfrm>
              <a:off x="575029" y="2016417"/>
              <a:ext cx="5050213" cy="8801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演示文稿是一种交流工具，可以用作演示、讲座、演讲、报告等。</a:t>
              </a:r>
            </a:p>
          </p:txBody>
        </p:sp>
        <p:sp>
          <p:nvSpPr>
            <p:cNvPr id="12" name="TextBox 12"/>
            <p:cNvSpPr txBox="1"/>
            <p:nvPr/>
          </p:nvSpPr>
          <p:spPr>
            <a:xfrm>
              <a:off x="575029" y="656090"/>
              <a:ext cx="431785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请在此输入标题</a:t>
              </a:r>
            </a:p>
          </p:txBody>
        </p:sp>
        <p:sp>
          <p:nvSpPr>
            <p:cNvPr id="13" name="AutoShape 13"/>
            <p:cNvSpPr/>
            <p:nvPr/>
          </p:nvSpPr>
          <p:spPr>
            <a:xfrm>
              <a:off x="575029" y="1647848"/>
              <a:ext cx="543351" cy="0"/>
            </a:xfrm>
            <a:prstGeom prst="line">
              <a:avLst/>
            </a:prstGeom>
            <a:ln w="50800" cap="flat">
              <a:solidFill>
                <a:srgbClr val="3B71E4"/>
              </a:solidFill>
              <a:prstDash val="solid"/>
              <a:headEnd type="none" w="sm" len="sm"/>
              <a:tailEnd type="none" w="sm" len="sm"/>
            </a:ln>
          </p:spPr>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078280" y="632620"/>
              <a:ext cx="479496" cy="547143"/>
            </a:xfrm>
            <a:prstGeom prst="rect">
              <a:avLst/>
            </a:prstGeom>
          </p:spPr>
        </p:pic>
      </p:grpSp>
      <p:grpSp>
        <p:nvGrpSpPr>
          <p:cNvPr id="15" name="Group 15"/>
          <p:cNvGrpSpPr/>
          <p:nvPr/>
        </p:nvGrpSpPr>
        <p:grpSpPr>
          <a:xfrm>
            <a:off x="6818898" y="6342317"/>
            <a:ext cx="4650203" cy="2659282"/>
            <a:chOff x="0" y="0"/>
            <a:chExt cx="6200271" cy="3545709"/>
          </a:xfrm>
        </p:grpSpPr>
        <p:grpSp>
          <p:nvGrpSpPr>
            <p:cNvPr id="16" name="Group 16"/>
            <p:cNvGrpSpPr/>
            <p:nvPr/>
          </p:nvGrpSpPr>
          <p:grpSpPr>
            <a:xfrm>
              <a:off x="0" y="0"/>
              <a:ext cx="6200271" cy="3545709"/>
              <a:chOff x="0" y="0"/>
              <a:chExt cx="1970384" cy="1126791"/>
            </a:xfrm>
          </p:grpSpPr>
          <p:sp>
            <p:nvSpPr>
              <p:cNvPr id="17" name="Freeform 17"/>
              <p:cNvSpPr/>
              <p:nvPr/>
            </p:nvSpPr>
            <p:spPr>
              <a:xfrm>
                <a:off x="0" y="0"/>
                <a:ext cx="1970384" cy="1126791"/>
              </a:xfrm>
              <a:custGeom>
                <a:avLst/>
                <a:gdLst/>
                <a:ahLst/>
                <a:cxnLst/>
                <a:rect l="l" t="t" r="r" b="b"/>
                <a:pathLst>
                  <a:path w="1970384" h="1126791">
                    <a:moveTo>
                      <a:pt x="1845924" y="1126791"/>
                    </a:moveTo>
                    <a:lnTo>
                      <a:pt x="124460" y="1126791"/>
                    </a:lnTo>
                    <a:cubicBezTo>
                      <a:pt x="55880" y="1126791"/>
                      <a:pt x="0" y="1070911"/>
                      <a:pt x="0" y="1002331"/>
                    </a:cubicBezTo>
                    <a:lnTo>
                      <a:pt x="0" y="124460"/>
                    </a:lnTo>
                    <a:cubicBezTo>
                      <a:pt x="0" y="55880"/>
                      <a:pt x="55880" y="0"/>
                      <a:pt x="124460" y="0"/>
                    </a:cubicBezTo>
                    <a:lnTo>
                      <a:pt x="1845924" y="0"/>
                    </a:lnTo>
                    <a:cubicBezTo>
                      <a:pt x="1914504" y="0"/>
                      <a:pt x="1970384" y="55880"/>
                      <a:pt x="1970384" y="124460"/>
                    </a:cubicBezTo>
                    <a:lnTo>
                      <a:pt x="1970384" y="1002331"/>
                    </a:lnTo>
                    <a:cubicBezTo>
                      <a:pt x="1970384" y="1070911"/>
                      <a:pt x="1914504" y="1126791"/>
                      <a:pt x="1845924" y="1126791"/>
                    </a:cubicBezTo>
                    <a:close/>
                  </a:path>
                </a:pathLst>
              </a:custGeom>
              <a:solidFill>
                <a:srgbClr val="FFFFFF"/>
              </a:solidFill>
            </p:spPr>
          </p:sp>
        </p:grpSp>
        <p:grpSp>
          <p:nvGrpSpPr>
            <p:cNvPr id="18" name="Group 18"/>
            <p:cNvGrpSpPr/>
            <p:nvPr/>
          </p:nvGrpSpPr>
          <p:grpSpPr>
            <a:xfrm>
              <a:off x="4892887" y="481050"/>
              <a:ext cx="850283" cy="850283"/>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3B71E4"/>
              </a:solidFill>
            </p:spPr>
          </p:sp>
        </p:grpSp>
        <p:sp>
          <p:nvSpPr>
            <p:cNvPr id="20" name="TextBox 20"/>
            <p:cNvSpPr txBox="1"/>
            <p:nvPr/>
          </p:nvSpPr>
          <p:spPr>
            <a:xfrm>
              <a:off x="575029" y="2016417"/>
              <a:ext cx="5050213" cy="8801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演示文稿是一种交流工具，可以用作演示、讲座、演讲、报告等。</a:t>
              </a:r>
            </a:p>
          </p:txBody>
        </p:sp>
        <p:sp>
          <p:nvSpPr>
            <p:cNvPr id="21" name="TextBox 21"/>
            <p:cNvSpPr txBox="1"/>
            <p:nvPr/>
          </p:nvSpPr>
          <p:spPr>
            <a:xfrm>
              <a:off x="575029" y="656090"/>
              <a:ext cx="431785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请在此输入标题</a:t>
              </a:r>
            </a:p>
          </p:txBody>
        </p:sp>
        <p:sp>
          <p:nvSpPr>
            <p:cNvPr id="22" name="AutoShape 22"/>
            <p:cNvSpPr/>
            <p:nvPr/>
          </p:nvSpPr>
          <p:spPr>
            <a:xfrm>
              <a:off x="575029" y="1647848"/>
              <a:ext cx="543351" cy="0"/>
            </a:xfrm>
            <a:prstGeom prst="line">
              <a:avLst/>
            </a:prstGeom>
            <a:ln w="50800" cap="flat">
              <a:solidFill>
                <a:srgbClr val="3B71E4"/>
              </a:solidFill>
              <a:prstDash val="solid"/>
              <a:headEnd type="none" w="sm" len="sm"/>
              <a:tailEnd type="none" w="sm" len="sm"/>
            </a:ln>
          </p:spPr>
        </p:sp>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010814" y="665447"/>
              <a:ext cx="614428" cy="481488"/>
            </a:xfrm>
            <a:prstGeom prst="rect">
              <a:avLst/>
            </a:prstGeom>
          </p:spPr>
        </p:pic>
      </p:grpSp>
      <p:grpSp>
        <p:nvGrpSpPr>
          <p:cNvPr id="24" name="Group 24"/>
          <p:cNvGrpSpPr/>
          <p:nvPr/>
        </p:nvGrpSpPr>
        <p:grpSpPr>
          <a:xfrm>
            <a:off x="1028700" y="6342317"/>
            <a:ext cx="4650203" cy="2659282"/>
            <a:chOff x="0" y="0"/>
            <a:chExt cx="6200271" cy="3545709"/>
          </a:xfrm>
        </p:grpSpPr>
        <p:grpSp>
          <p:nvGrpSpPr>
            <p:cNvPr id="25" name="Group 25"/>
            <p:cNvGrpSpPr/>
            <p:nvPr/>
          </p:nvGrpSpPr>
          <p:grpSpPr>
            <a:xfrm>
              <a:off x="0" y="0"/>
              <a:ext cx="6200271" cy="3545709"/>
              <a:chOff x="0" y="0"/>
              <a:chExt cx="1970384" cy="1126791"/>
            </a:xfrm>
          </p:grpSpPr>
          <p:sp>
            <p:nvSpPr>
              <p:cNvPr id="26" name="Freeform 26"/>
              <p:cNvSpPr/>
              <p:nvPr/>
            </p:nvSpPr>
            <p:spPr>
              <a:xfrm>
                <a:off x="0" y="0"/>
                <a:ext cx="1970384" cy="1126791"/>
              </a:xfrm>
              <a:custGeom>
                <a:avLst/>
                <a:gdLst/>
                <a:ahLst/>
                <a:cxnLst/>
                <a:rect l="l" t="t" r="r" b="b"/>
                <a:pathLst>
                  <a:path w="1970384" h="1126791">
                    <a:moveTo>
                      <a:pt x="1845924" y="1126791"/>
                    </a:moveTo>
                    <a:lnTo>
                      <a:pt x="124460" y="1126791"/>
                    </a:lnTo>
                    <a:cubicBezTo>
                      <a:pt x="55880" y="1126791"/>
                      <a:pt x="0" y="1070911"/>
                      <a:pt x="0" y="1002331"/>
                    </a:cubicBezTo>
                    <a:lnTo>
                      <a:pt x="0" y="124460"/>
                    </a:lnTo>
                    <a:cubicBezTo>
                      <a:pt x="0" y="55880"/>
                      <a:pt x="55880" y="0"/>
                      <a:pt x="124460" y="0"/>
                    </a:cubicBezTo>
                    <a:lnTo>
                      <a:pt x="1845924" y="0"/>
                    </a:lnTo>
                    <a:cubicBezTo>
                      <a:pt x="1914504" y="0"/>
                      <a:pt x="1970384" y="55880"/>
                      <a:pt x="1970384" y="124460"/>
                    </a:cubicBezTo>
                    <a:lnTo>
                      <a:pt x="1970384" y="1002331"/>
                    </a:lnTo>
                    <a:cubicBezTo>
                      <a:pt x="1970384" y="1070911"/>
                      <a:pt x="1914504" y="1126791"/>
                      <a:pt x="1845924" y="1126791"/>
                    </a:cubicBezTo>
                    <a:close/>
                  </a:path>
                </a:pathLst>
              </a:custGeom>
              <a:solidFill>
                <a:srgbClr val="FFFFFF"/>
              </a:solidFill>
            </p:spPr>
          </p:sp>
        </p:grpSp>
        <p:grpSp>
          <p:nvGrpSpPr>
            <p:cNvPr id="27" name="Group 27"/>
            <p:cNvGrpSpPr/>
            <p:nvPr/>
          </p:nvGrpSpPr>
          <p:grpSpPr>
            <a:xfrm>
              <a:off x="4892887" y="481050"/>
              <a:ext cx="850283" cy="850283"/>
              <a:chOff x="0" y="0"/>
              <a:chExt cx="660400" cy="660400"/>
            </a:xfrm>
          </p:grpSpPr>
          <p:sp>
            <p:nvSpPr>
              <p:cNvPr id="28" name="Freeform 2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3B71E4"/>
              </a:solidFill>
            </p:spPr>
          </p:sp>
        </p:grpSp>
        <p:sp>
          <p:nvSpPr>
            <p:cNvPr id="29" name="TextBox 29"/>
            <p:cNvSpPr txBox="1"/>
            <p:nvPr/>
          </p:nvSpPr>
          <p:spPr>
            <a:xfrm>
              <a:off x="575029" y="2016417"/>
              <a:ext cx="5050213" cy="8801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演示文稿是一种交流工具，可以用作演示、讲座、演讲、报告等。</a:t>
              </a:r>
            </a:p>
          </p:txBody>
        </p:sp>
        <p:sp>
          <p:nvSpPr>
            <p:cNvPr id="30" name="TextBox 30"/>
            <p:cNvSpPr txBox="1"/>
            <p:nvPr/>
          </p:nvSpPr>
          <p:spPr>
            <a:xfrm>
              <a:off x="575029" y="656090"/>
              <a:ext cx="431785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请在此输入标题</a:t>
              </a:r>
            </a:p>
          </p:txBody>
        </p:sp>
        <p:sp>
          <p:nvSpPr>
            <p:cNvPr id="31" name="AutoShape 31"/>
            <p:cNvSpPr/>
            <p:nvPr/>
          </p:nvSpPr>
          <p:spPr>
            <a:xfrm>
              <a:off x="575029" y="1647848"/>
              <a:ext cx="543351" cy="0"/>
            </a:xfrm>
            <a:prstGeom prst="line">
              <a:avLst/>
            </a:prstGeom>
            <a:ln w="50800" cap="flat">
              <a:solidFill>
                <a:srgbClr val="3B71E4"/>
              </a:solidFill>
              <a:prstDash val="solid"/>
              <a:headEnd type="none" w="sm" len="sm"/>
              <a:tailEnd type="none" w="sm" len="sm"/>
            </a:ln>
          </p:spPr>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055897" y="632620"/>
              <a:ext cx="524263" cy="547143"/>
            </a:xfrm>
            <a:prstGeom prst="rect">
              <a:avLst/>
            </a:prstGeom>
          </p:spPr>
        </p:pic>
      </p:grpSp>
      <p:grpSp>
        <p:nvGrpSpPr>
          <p:cNvPr id="33" name="Group 33"/>
          <p:cNvGrpSpPr/>
          <p:nvPr/>
        </p:nvGrpSpPr>
        <p:grpSpPr>
          <a:xfrm>
            <a:off x="12609097" y="6342317"/>
            <a:ext cx="4650203" cy="2659282"/>
            <a:chOff x="0" y="0"/>
            <a:chExt cx="6200271" cy="3545709"/>
          </a:xfrm>
        </p:grpSpPr>
        <p:grpSp>
          <p:nvGrpSpPr>
            <p:cNvPr id="34" name="Group 34"/>
            <p:cNvGrpSpPr/>
            <p:nvPr/>
          </p:nvGrpSpPr>
          <p:grpSpPr>
            <a:xfrm>
              <a:off x="0" y="0"/>
              <a:ext cx="6200271" cy="3545709"/>
              <a:chOff x="0" y="0"/>
              <a:chExt cx="1970384" cy="1126791"/>
            </a:xfrm>
          </p:grpSpPr>
          <p:sp>
            <p:nvSpPr>
              <p:cNvPr id="35" name="Freeform 35"/>
              <p:cNvSpPr/>
              <p:nvPr/>
            </p:nvSpPr>
            <p:spPr>
              <a:xfrm>
                <a:off x="0" y="0"/>
                <a:ext cx="1970384" cy="1126791"/>
              </a:xfrm>
              <a:custGeom>
                <a:avLst/>
                <a:gdLst/>
                <a:ahLst/>
                <a:cxnLst/>
                <a:rect l="l" t="t" r="r" b="b"/>
                <a:pathLst>
                  <a:path w="1970384" h="1126791">
                    <a:moveTo>
                      <a:pt x="1845924" y="1126791"/>
                    </a:moveTo>
                    <a:lnTo>
                      <a:pt x="124460" y="1126791"/>
                    </a:lnTo>
                    <a:cubicBezTo>
                      <a:pt x="55880" y="1126791"/>
                      <a:pt x="0" y="1070911"/>
                      <a:pt x="0" y="1002331"/>
                    </a:cubicBezTo>
                    <a:lnTo>
                      <a:pt x="0" y="124460"/>
                    </a:lnTo>
                    <a:cubicBezTo>
                      <a:pt x="0" y="55880"/>
                      <a:pt x="55880" y="0"/>
                      <a:pt x="124460" y="0"/>
                    </a:cubicBezTo>
                    <a:lnTo>
                      <a:pt x="1845924" y="0"/>
                    </a:lnTo>
                    <a:cubicBezTo>
                      <a:pt x="1914504" y="0"/>
                      <a:pt x="1970384" y="55880"/>
                      <a:pt x="1970384" y="124460"/>
                    </a:cubicBezTo>
                    <a:lnTo>
                      <a:pt x="1970384" y="1002331"/>
                    </a:lnTo>
                    <a:cubicBezTo>
                      <a:pt x="1970384" y="1070911"/>
                      <a:pt x="1914504" y="1126791"/>
                      <a:pt x="1845924" y="1126791"/>
                    </a:cubicBezTo>
                    <a:close/>
                  </a:path>
                </a:pathLst>
              </a:custGeom>
              <a:solidFill>
                <a:srgbClr val="FFFFFF"/>
              </a:solidFill>
            </p:spPr>
          </p:sp>
        </p:grpSp>
        <p:grpSp>
          <p:nvGrpSpPr>
            <p:cNvPr id="36" name="Group 36"/>
            <p:cNvGrpSpPr/>
            <p:nvPr/>
          </p:nvGrpSpPr>
          <p:grpSpPr>
            <a:xfrm>
              <a:off x="4892887" y="481050"/>
              <a:ext cx="850283" cy="850283"/>
              <a:chOff x="0" y="0"/>
              <a:chExt cx="660400" cy="660400"/>
            </a:xfrm>
          </p:grpSpPr>
          <p:sp>
            <p:nvSpPr>
              <p:cNvPr id="37" name="Freeform 3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3B71E4"/>
              </a:solidFill>
            </p:spPr>
          </p:sp>
        </p:grpSp>
        <p:sp>
          <p:nvSpPr>
            <p:cNvPr id="38" name="TextBox 38"/>
            <p:cNvSpPr txBox="1"/>
            <p:nvPr/>
          </p:nvSpPr>
          <p:spPr>
            <a:xfrm>
              <a:off x="575029" y="2016417"/>
              <a:ext cx="5050213" cy="8801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演示文稿是一种交流工具，可以用作演示、讲座、演讲、报告等。</a:t>
              </a:r>
            </a:p>
          </p:txBody>
        </p:sp>
        <p:sp>
          <p:nvSpPr>
            <p:cNvPr id="39" name="TextBox 39"/>
            <p:cNvSpPr txBox="1"/>
            <p:nvPr/>
          </p:nvSpPr>
          <p:spPr>
            <a:xfrm>
              <a:off x="575029" y="656090"/>
              <a:ext cx="431785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请在此输入标题</a:t>
              </a:r>
            </a:p>
          </p:txBody>
        </p:sp>
        <p:sp>
          <p:nvSpPr>
            <p:cNvPr id="40" name="AutoShape 40"/>
            <p:cNvSpPr/>
            <p:nvPr/>
          </p:nvSpPr>
          <p:spPr>
            <a:xfrm>
              <a:off x="575029" y="1647848"/>
              <a:ext cx="543351" cy="0"/>
            </a:xfrm>
            <a:prstGeom prst="line">
              <a:avLst/>
            </a:prstGeom>
            <a:ln w="50800" cap="flat">
              <a:solidFill>
                <a:srgbClr val="3B71E4"/>
              </a:solidFill>
              <a:prstDash val="solid"/>
              <a:headEnd type="none" w="sm" len="sm"/>
              <a:tailEnd type="none" w="sm" len="sm"/>
            </a:ln>
          </p:spPr>
        </p:sp>
        <p:pic>
          <p:nvPicPr>
            <p:cNvPr id="41" name="Picture 4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010814" y="697286"/>
              <a:ext cx="614428" cy="417811"/>
            </a:xfrm>
            <a:prstGeom prst="rect">
              <a:avLst/>
            </a:prstGeom>
          </p:spPr>
        </p:pic>
      </p:grpSp>
      <p:grpSp>
        <p:nvGrpSpPr>
          <p:cNvPr id="42" name="Group 42"/>
          <p:cNvGrpSpPr/>
          <p:nvPr/>
        </p:nvGrpSpPr>
        <p:grpSpPr>
          <a:xfrm>
            <a:off x="6818898" y="3121060"/>
            <a:ext cx="4650203" cy="2659282"/>
            <a:chOff x="0" y="0"/>
            <a:chExt cx="6200271" cy="3545709"/>
          </a:xfrm>
        </p:grpSpPr>
        <p:grpSp>
          <p:nvGrpSpPr>
            <p:cNvPr id="43" name="Group 43"/>
            <p:cNvGrpSpPr/>
            <p:nvPr/>
          </p:nvGrpSpPr>
          <p:grpSpPr>
            <a:xfrm>
              <a:off x="0" y="0"/>
              <a:ext cx="6200271" cy="3545709"/>
              <a:chOff x="0" y="0"/>
              <a:chExt cx="1970384" cy="1126791"/>
            </a:xfrm>
          </p:grpSpPr>
          <p:sp>
            <p:nvSpPr>
              <p:cNvPr id="44" name="Freeform 44"/>
              <p:cNvSpPr/>
              <p:nvPr/>
            </p:nvSpPr>
            <p:spPr>
              <a:xfrm>
                <a:off x="0" y="0"/>
                <a:ext cx="1970384" cy="1126791"/>
              </a:xfrm>
              <a:custGeom>
                <a:avLst/>
                <a:gdLst/>
                <a:ahLst/>
                <a:cxnLst/>
                <a:rect l="l" t="t" r="r" b="b"/>
                <a:pathLst>
                  <a:path w="1970384" h="1126791">
                    <a:moveTo>
                      <a:pt x="1845924" y="1126791"/>
                    </a:moveTo>
                    <a:lnTo>
                      <a:pt x="124460" y="1126791"/>
                    </a:lnTo>
                    <a:cubicBezTo>
                      <a:pt x="55880" y="1126791"/>
                      <a:pt x="0" y="1070911"/>
                      <a:pt x="0" y="1002331"/>
                    </a:cubicBezTo>
                    <a:lnTo>
                      <a:pt x="0" y="124460"/>
                    </a:lnTo>
                    <a:cubicBezTo>
                      <a:pt x="0" y="55880"/>
                      <a:pt x="55880" y="0"/>
                      <a:pt x="124460" y="0"/>
                    </a:cubicBezTo>
                    <a:lnTo>
                      <a:pt x="1845924" y="0"/>
                    </a:lnTo>
                    <a:cubicBezTo>
                      <a:pt x="1914504" y="0"/>
                      <a:pt x="1970384" y="55880"/>
                      <a:pt x="1970384" y="124460"/>
                    </a:cubicBezTo>
                    <a:lnTo>
                      <a:pt x="1970384" y="1002331"/>
                    </a:lnTo>
                    <a:cubicBezTo>
                      <a:pt x="1970384" y="1070911"/>
                      <a:pt x="1914504" y="1126791"/>
                      <a:pt x="1845924" y="1126791"/>
                    </a:cubicBezTo>
                    <a:close/>
                  </a:path>
                </a:pathLst>
              </a:custGeom>
              <a:solidFill>
                <a:srgbClr val="FFFFFF"/>
              </a:solidFill>
            </p:spPr>
          </p:sp>
        </p:grpSp>
        <p:grpSp>
          <p:nvGrpSpPr>
            <p:cNvPr id="45" name="Group 45"/>
            <p:cNvGrpSpPr/>
            <p:nvPr/>
          </p:nvGrpSpPr>
          <p:grpSpPr>
            <a:xfrm>
              <a:off x="4892887" y="481050"/>
              <a:ext cx="850283" cy="850283"/>
              <a:chOff x="0" y="0"/>
              <a:chExt cx="660400" cy="660400"/>
            </a:xfrm>
          </p:grpSpPr>
          <p:sp>
            <p:nvSpPr>
              <p:cNvPr id="46" name="Freeform 4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3B71E4"/>
              </a:solidFill>
            </p:spPr>
          </p:sp>
        </p:grpSp>
        <p:sp>
          <p:nvSpPr>
            <p:cNvPr id="47" name="TextBox 47"/>
            <p:cNvSpPr txBox="1"/>
            <p:nvPr/>
          </p:nvSpPr>
          <p:spPr>
            <a:xfrm>
              <a:off x="575029" y="2016417"/>
              <a:ext cx="5050213" cy="8801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演示文稿是一种交流工具，可以用作演示、讲座、演讲、报告等。</a:t>
              </a:r>
            </a:p>
          </p:txBody>
        </p:sp>
        <p:sp>
          <p:nvSpPr>
            <p:cNvPr id="48" name="TextBox 48"/>
            <p:cNvSpPr txBox="1"/>
            <p:nvPr/>
          </p:nvSpPr>
          <p:spPr>
            <a:xfrm>
              <a:off x="575029" y="656090"/>
              <a:ext cx="431785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请在此输入标题</a:t>
              </a:r>
            </a:p>
          </p:txBody>
        </p:sp>
        <p:sp>
          <p:nvSpPr>
            <p:cNvPr id="49" name="AutoShape 49"/>
            <p:cNvSpPr/>
            <p:nvPr/>
          </p:nvSpPr>
          <p:spPr>
            <a:xfrm>
              <a:off x="575029" y="1647848"/>
              <a:ext cx="543351" cy="0"/>
            </a:xfrm>
            <a:prstGeom prst="line">
              <a:avLst/>
            </a:prstGeom>
            <a:ln w="50800" cap="flat">
              <a:solidFill>
                <a:srgbClr val="3B71E4"/>
              </a:solidFill>
              <a:prstDash val="solid"/>
              <a:headEnd type="none" w="sm" len="sm"/>
              <a:tailEnd type="none" w="sm" len="sm"/>
            </a:ln>
          </p:spPr>
        </p:sp>
        <p:pic>
          <p:nvPicPr>
            <p:cNvPr id="50" name="Picture 5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031429" y="632620"/>
              <a:ext cx="573198" cy="547143"/>
            </a:xfrm>
            <a:prstGeom prst="rect">
              <a:avLst/>
            </a:prstGeom>
          </p:spPr>
        </p:pic>
      </p:grpSp>
      <p:grpSp>
        <p:nvGrpSpPr>
          <p:cNvPr id="51" name="Group 51"/>
          <p:cNvGrpSpPr/>
          <p:nvPr/>
        </p:nvGrpSpPr>
        <p:grpSpPr>
          <a:xfrm>
            <a:off x="1028700" y="3121060"/>
            <a:ext cx="4650203" cy="2659282"/>
            <a:chOff x="0" y="0"/>
            <a:chExt cx="6200271" cy="3545709"/>
          </a:xfrm>
        </p:grpSpPr>
        <p:grpSp>
          <p:nvGrpSpPr>
            <p:cNvPr id="52" name="Group 52"/>
            <p:cNvGrpSpPr/>
            <p:nvPr/>
          </p:nvGrpSpPr>
          <p:grpSpPr>
            <a:xfrm>
              <a:off x="0" y="0"/>
              <a:ext cx="6200271" cy="3545709"/>
              <a:chOff x="0" y="0"/>
              <a:chExt cx="1970384" cy="1126791"/>
            </a:xfrm>
          </p:grpSpPr>
          <p:sp>
            <p:nvSpPr>
              <p:cNvPr id="53" name="Freeform 53"/>
              <p:cNvSpPr/>
              <p:nvPr/>
            </p:nvSpPr>
            <p:spPr>
              <a:xfrm>
                <a:off x="0" y="0"/>
                <a:ext cx="1970384" cy="1126791"/>
              </a:xfrm>
              <a:custGeom>
                <a:avLst/>
                <a:gdLst/>
                <a:ahLst/>
                <a:cxnLst/>
                <a:rect l="l" t="t" r="r" b="b"/>
                <a:pathLst>
                  <a:path w="1970384" h="1126791">
                    <a:moveTo>
                      <a:pt x="1845924" y="1126791"/>
                    </a:moveTo>
                    <a:lnTo>
                      <a:pt x="124460" y="1126791"/>
                    </a:lnTo>
                    <a:cubicBezTo>
                      <a:pt x="55880" y="1126791"/>
                      <a:pt x="0" y="1070911"/>
                      <a:pt x="0" y="1002331"/>
                    </a:cubicBezTo>
                    <a:lnTo>
                      <a:pt x="0" y="124460"/>
                    </a:lnTo>
                    <a:cubicBezTo>
                      <a:pt x="0" y="55880"/>
                      <a:pt x="55880" y="0"/>
                      <a:pt x="124460" y="0"/>
                    </a:cubicBezTo>
                    <a:lnTo>
                      <a:pt x="1845924" y="0"/>
                    </a:lnTo>
                    <a:cubicBezTo>
                      <a:pt x="1914504" y="0"/>
                      <a:pt x="1970384" y="55880"/>
                      <a:pt x="1970384" y="124460"/>
                    </a:cubicBezTo>
                    <a:lnTo>
                      <a:pt x="1970384" y="1002331"/>
                    </a:lnTo>
                    <a:cubicBezTo>
                      <a:pt x="1970384" y="1070911"/>
                      <a:pt x="1914504" y="1126791"/>
                      <a:pt x="1845924" y="1126791"/>
                    </a:cubicBezTo>
                    <a:close/>
                  </a:path>
                </a:pathLst>
              </a:custGeom>
              <a:solidFill>
                <a:srgbClr val="3B71E4"/>
              </a:solidFill>
            </p:spPr>
          </p:sp>
        </p:grpSp>
        <p:grpSp>
          <p:nvGrpSpPr>
            <p:cNvPr id="54" name="Group 54"/>
            <p:cNvGrpSpPr/>
            <p:nvPr/>
          </p:nvGrpSpPr>
          <p:grpSpPr>
            <a:xfrm>
              <a:off x="4892887" y="481050"/>
              <a:ext cx="850283" cy="850283"/>
              <a:chOff x="0" y="0"/>
              <a:chExt cx="660400" cy="660400"/>
            </a:xfrm>
          </p:grpSpPr>
          <p:sp>
            <p:nvSpPr>
              <p:cNvPr id="55" name="Freeform 5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FFFFF"/>
              </a:solidFill>
            </p:spPr>
          </p:sp>
        </p:grpSp>
        <p:sp>
          <p:nvSpPr>
            <p:cNvPr id="56" name="TextBox 56"/>
            <p:cNvSpPr txBox="1"/>
            <p:nvPr/>
          </p:nvSpPr>
          <p:spPr>
            <a:xfrm>
              <a:off x="575029" y="2016417"/>
              <a:ext cx="5050213" cy="880110"/>
            </a:xfrm>
            <a:prstGeom prst="rect">
              <a:avLst/>
            </a:prstGeom>
          </p:spPr>
          <p:txBody>
            <a:bodyPr lIns="0" tIns="0" rIns="0" bIns="0" rtlCol="0" anchor="t">
              <a:spAutoFit/>
            </a:bodyPr>
            <a:lstStyle/>
            <a:p>
              <a:pPr>
                <a:lnSpc>
                  <a:spcPts val="2700"/>
                </a:lnSpc>
              </a:pPr>
              <a:r>
                <a:rPr lang="en-US" sz="1800">
                  <a:solidFill>
                    <a:srgbClr val="FFFFFF"/>
                  </a:solidFill>
                  <a:ea typeface="思源黑体-粗体"/>
                </a:rPr>
                <a:t>演示文稿是一种交流工具，可以用作演示、讲座、演讲、报告等。</a:t>
              </a:r>
            </a:p>
          </p:txBody>
        </p:sp>
        <p:sp>
          <p:nvSpPr>
            <p:cNvPr id="57" name="TextBox 57"/>
            <p:cNvSpPr txBox="1"/>
            <p:nvPr/>
          </p:nvSpPr>
          <p:spPr>
            <a:xfrm>
              <a:off x="575029" y="656090"/>
              <a:ext cx="4317857" cy="613198"/>
            </a:xfrm>
            <a:prstGeom prst="rect">
              <a:avLst/>
            </a:prstGeom>
          </p:spPr>
          <p:txBody>
            <a:bodyPr lIns="0" tIns="0" rIns="0" bIns="0" rtlCol="0" anchor="t">
              <a:spAutoFit/>
            </a:bodyPr>
            <a:lstStyle/>
            <a:p>
              <a:pPr>
                <a:lnSpc>
                  <a:spcPts val="3919"/>
                </a:lnSpc>
                <a:spcBef>
                  <a:spcPct val="0"/>
                </a:spcBef>
              </a:pPr>
              <a:r>
                <a:rPr lang="en-US" sz="2799">
                  <a:solidFill>
                    <a:srgbClr val="FFFFFF"/>
                  </a:solidFill>
                  <a:ea typeface="思源黑体-粗体 Bold"/>
                </a:rPr>
                <a:t>请在此输入标题</a:t>
              </a:r>
            </a:p>
          </p:txBody>
        </p:sp>
        <p:sp>
          <p:nvSpPr>
            <p:cNvPr id="58" name="AutoShape 58"/>
            <p:cNvSpPr/>
            <p:nvPr/>
          </p:nvSpPr>
          <p:spPr>
            <a:xfrm>
              <a:off x="575029" y="1647848"/>
              <a:ext cx="543351" cy="0"/>
            </a:xfrm>
            <a:prstGeom prst="line">
              <a:avLst/>
            </a:prstGeom>
            <a:ln w="50800" cap="flat">
              <a:solidFill>
                <a:srgbClr val="FFFFFF"/>
              </a:solidFill>
              <a:prstDash val="solid"/>
              <a:headEnd type="none" w="sm" len="sm"/>
              <a:tailEnd type="none" w="sm" len="sm"/>
            </a:ln>
          </p:spPr>
        </p:sp>
        <p:pic>
          <p:nvPicPr>
            <p:cNvPr id="59" name="Picture 5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104642" y="632620"/>
              <a:ext cx="426772" cy="547143"/>
            </a:xfrm>
            <a:prstGeom prst="rect">
              <a:avLst/>
            </a:prstGeom>
          </p:spPr>
        </p:pic>
      </p:grpSp>
      <p:grpSp>
        <p:nvGrpSpPr>
          <p:cNvPr id="60" name="Group 60"/>
          <p:cNvGrpSpPr/>
          <p:nvPr/>
        </p:nvGrpSpPr>
        <p:grpSpPr>
          <a:xfrm>
            <a:off x="8245394" y="784806"/>
            <a:ext cx="9185020" cy="822397"/>
            <a:chOff x="0" y="0"/>
            <a:chExt cx="12246693" cy="1096529"/>
          </a:xfrm>
        </p:grpSpPr>
        <p:pic>
          <p:nvPicPr>
            <p:cNvPr id="61" name="Picture 61"/>
            <p:cNvPicPr>
              <a:picLocks noChangeAspect="1"/>
            </p:cNvPicPr>
            <p:nvPr/>
          </p:nvPicPr>
          <p:blipFill>
            <a:blip r:embed="rId16">
              <a:alphaModFix amt="70000"/>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4379181" y="0"/>
              <a:ext cx="3486075" cy="1096529"/>
            </a:xfrm>
            <a:prstGeom prst="rect">
              <a:avLst/>
            </a:prstGeom>
          </p:spPr>
        </p:pic>
        <p:sp>
          <p:nvSpPr>
            <p:cNvPr id="62" name="TextBox 62"/>
            <p:cNvSpPr txBox="1"/>
            <p:nvPr/>
          </p:nvSpPr>
          <p:spPr>
            <a:xfrm>
              <a:off x="0" y="287093"/>
              <a:ext cx="1941933"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 2"/>
                </a:rPr>
                <a:t>项目介绍</a:t>
              </a:r>
            </a:p>
          </p:txBody>
        </p:sp>
        <p:sp>
          <p:nvSpPr>
            <p:cNvPr id="63" name="TextBox 63"/>
            <p:cNvSpPr txBox="1"/>
            <p:nvPr/>
          </p:nvSpPr>
          <p:spPr>
            <a:xfrm>
              <a:off x="2119733" y="287093"/>
              <a:ext cx="2043548"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64" name="TextBox 64"/>
            <p:cNvSpPr txBox="1"/>
            <p:nvPr/>
          </p:nvSpPr>
          <p:spPr>
            <a:xfrm>
              <a:off x="4566976" y="287093"/>
              <a:ext cx="3110484"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 2"/>
                </a:rPr>
                <a:t>项目产品（服务）</a:t>
              </a:r>
            </a:p>
          </p:txBody>
        </p:sp>
        <p:sp>
          <p:nvSpPr>
            <p:cNvPr id="65" name="TextBox 65"/>
            <p:cNvSpPr txBox="1"/>
            <p:nvPr/>
          </p:nvSpPr>
          <p:spPr>
            <a:xfrm>
              <a:off x="8079007" y="287093"/>
              <a:ext cx="2047846"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商业模式</a:t>
              </a:r>
            </a:p>
          </p:txBody>
        </p:sp>
        <p:sp>
          <p:nvSpPr>
            <p:cNvPr id="66" name="TextBox 66"/>
            <p:cNvSpPr txBox="1"/>
            <p:nvPr/>
          </p:nvSpPr>
          <p:spPr>
            <a:xfrm>
              <a:off x="10300247" y="287093"/>
              <a:ext cx="1946445"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771077" y="876356"/>
            <a:ext cx="5466206" cy="1393032"/>
            <a:chOff x="0" y="0"/>
            <a:chExt cx="7288274" cy="1857376"/>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86995" cy="686995"/>
            </a:xfrm>
            <a:prstGeom prst="rect">
              <a:avLst/>
            </a:prstGeom>
          </p:spPr>
        </p:pic>
        <p:sp>
          <p:nvSpPr>
            <p:cNvPr id="4" name="TextBox 4"/>
            <p:cNvSpPr txBox="1"/>
            <p:nvPr/>
          </p:nvSpPr>
          <p:spPr>
            <a:xfrm>
              <a:off x="343498" y="107875"/>
              <a:ext cx="6944777" cy="1062990"/>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竞对分析</a:t>
              </a:r>
            </a:p>
          </p:txBody>
        </p:sp>
        <p:sp>
          <p:nvSpPr>
            <p:cNvPr id="5" name="TextBox 5"/>
            <p:cNvSpPr txBox="1"/>
            <p:nvPr/>
          </p:nvSpPr>
          <p:spPr>
            <a:xfrm>
              <a:off x="343498" y="1385572"/>
              <a:ext cx="6944777"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Competitive Analysis</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3796384"/>
            <a:ext cx="4096987" cy="4114800"/>
          </a:xfrm>
          <a:prstGeom prst="rect">
            <a:avLst/>
          </a:prstGeom>
        </p:spPr>
      </p:pic>
      <p:grpSp>
        <p:nvGrpSpPr>
          <p:cNvPr id="7" name="Group 7"/>
          <p:cNvGrpSpPr/>
          <p:nvPr/>
        </p:nvGrpSpPr>
        <p:grpSpPr>
          <a:xfrm>
            <a:off x="5982920" y="3230322"/>
            <a:ext cx="3569111" cy="5246923"/>
            <a:chOff x="0" y="0"/>
            <a:chExt cx="1512303" cy="2223226"/>
          </a:xfrm>
        </p:grpSpPr>
        <p:sp>
          <p:nvSpPr>
            <p:cNvPr id="8" name="Freeform 8"/>
            <p:cNvSpPr/>
            <p:nvPr/>
          </p:nvSpPr>
          <p:spPr>
            <a:xfrm>
              <a:off x="0" y="0"/>
              <a:ext cx="1512303" cy="2223226"/>
            </a:xfrm>
            <a:custGeom>
              <a:avLst/>
              <a:gdLst/>
              <a:ahLst/>
              <a:cxnLst/>
              <a:rect l="l" t="t" r="r" b="b"/>
              <a:pathLst>
                <a:path w="1512303" h="2223226">
                  <a:moveTo>
                    <a:pt x="1387843" y="2223226"/>
                  </a:moveTo>
                  <a:lnTo>
                    <a:pt x="124460" y="2223226"/>
                  </a:lnTo>
                  <a:cubicBezTo>
                    <a:pt x="55880" y="2223226"/>
                    <a:pt x="0" y="2167346"/>
                    <a:pt x="0" y="2098766"/>
                  </a:cubicBezTo>
                  <a:lnTo>
                    <a:pt x="0" y="124460"/>
                  </a:lnTo>
                  <a:cubicBezTo>
                    <a:pt x="0" y="55880"/>
                    <a:pt x="55880" y="0"/>
                    <a:pt x="124460" y="0"/>
                  </a:cubicBezTo>
                  <a:lnTo>
                    <a:pt x="1387843" y="0"/>
                  </a:lnTo>
                  <a:cubicBezTo>
                    <a:pt x="1456423" y="0"/>
                    <a:pt x="1512303" y="55880"/>
                    <a:pt x="1512303" y="124460"/>
                  </a:cubicBezTo>
                  <a:lnTo>
                    <a:pt x="1512303" y="2098766"/>
                  </a:lnTo>
                  <a:cubicBezTo>
                    <a:pt x="1512303" y="2167346"/>
                    <a:pt x="1456423" y="2223226"/>
                    <a:pt x="1387843" y="2223226"/>
                  </a:cubicBezTo>
                  <a:close/>
                </a:path>
              </a:pathLst>
            </a:custGeom>
            <a:solidFill>
              <a:srgbClr val="FFFFFF"/>
            </a:solidFill>
          </p:spPr>
        </p:sp>
      </p:grpSp>
      <p:grpSp>
        <p:nvGrpSpPr>
          <p:cNvPr id="9" name="Group 9"/>
          <p:cNvGrpSpPr/>
          <p:nvPr/>
        </p:nvGrpSpPr>
        <p:grpSpPr>
          <a:xfrm>
            <a:off x="9549579" y="2810243"/>
            <a:ext cx="4140611" cy="6087081"/>
            <a:chOff x="0" y="0"/>
            <a:chExt cx="1512303" cy="2223226"/>
          </a:xfrm>
        </p:grpSpPr>
        <p:sp>
          <p:nvSpPr>
            <p:cNvPr id="10" name="Freeform 10"/>
            <p:cNvSpPr/>
            <p:nvPr/>
          </p:nvSpPr>
          <p:spPr>
            <a:xfrm>
              <a:off x="0" y="0"/>
              <a:ext cx="1512303" cy="2223226"/>
            </a:xfrm>
            <a:custGeom>
              <a:avLst/>
              <a:gdLst/>
              <a:ahLst/>
              <a:cxnLst/>
              <a:rect l="l" t="t" r="r" b="b"/>
              <a:pathLst>
                <a:path w="1512303" h="2223226">
                  <a:moveTo>
                    <a:pt x="1387843" y="2223226"/>
                  </a:moveTo>
                  <a:lnTo>
                    <a:pt x="124460" y="2223226"/>
                  </a:lnTo>
                  <a:cubicBezTo>
                    <a:pt x="55880" y="2223226"/>
                    <a:pt x="0" y="2167346"/>
                    <a:pt x="0" y="2098766"/>
                  </a:cubicBezTo>
                  <a:lnTo>
                    <a:pt x="0" y="124460"/>
                  </a:lnTo>
                  <a:cubicBezTo>
                    <a:pt x="0" y="55880"/>
                    <a:pt x="55880" y="0"/>
                    <a:pt x="124460" y="0"/>
                  </a:cubicBezTo>
                  <a:lnTo>
                    <a:pt x="1387843" y="0"/>
                  </a:lnTo>
                  <a:cubicBezTo>
                    <a:pt x="1456423" y="0"/>
                    <a:pt x="1512303" y="55880"/>
                    <a:pt x="1512303" y="124460"/>
                  </a:cubicBezTo>
                  <a:lnTo>
                    <a:pt x="1512303" y="2098766"/>
                  </a:lnTo>
                  <a:cubicBezTo>
                    <a:pt x="1512303" y="2167346"/>
                    <a:pt x="1456423" y="2223226"/>
                    <a:pt x="1387843" y="2223226"/>
                  </a:cubicBezTo>
                  <a:close/>
                </a:path>
              </a:pathLst>
            </a:custGeom>
            <a:solidFill>
              <a:srgbClr val="3B71E4"/>
            </a:solidFill>
          </p:spPr>
        </p:sp>
      </p:grpSp>
      <p:grpSp>
        <p:nvGrpSpPr>
          <p:cNvPr id="11" name="Group 11"/>
          <p:cNvGrpSpPr/>
          <p:nvPr/>
        </p:nvGrpSpPr>
        <p:grpSpPr>
          <a:xfrm>
            <a:off x="13690189" y="3230322"/>
            <a:ext cx="3569111" cy="5246923"/>
            <a:chOff x="0" y="0"/>
            <a:chExt cx="1512303" cy="2223226"/>
          </a:xfrm>
        </p:grpSpPr>
        <p:sp>
          <p:nvSpPr>
            <p:cNvPr id="12" name="Freeform 12"/>
            <p:cNvSpPr/>
            <p:nvPr/>
          </p:nvSpPr>
          <p:spPr>
            <a:xfrm>
              <a:off x="0" y="0"/>
              <a:ext cx="1512303" cy="2223226"/>
            </a:xfrm>
            <a:custGeom>
              <a:avLst/>
              <a:gdLst/>
              <a:ahLst/>
              <a:cxnLst/>
              <a:rect l="l" t="t" r="r" b="b"/>
              <a:pathLst>
                <a:path w="1512303" h="2223226">
                  <a:moveTo>
                    <a:pt x="1387843" y="2223226"/>
                  </a:moveTo>
                  <a:lnTo>
                    <a:pt x="124460" y="2223226"/>
                  </a:lnTo>
                  <a:cubicBezTo>
                    <a:pt x="55880" y="2223226"/>
                    <a:pt x="0" y="2167346"/>
                    <a:pt x="0" y="2098766"/>
                  </a:cubicBezTo>
                  <a:lnTo>
                    <a:pt x="0" y="124460"/>
                  </a:lnTo>
                  <a:cubicBezTo>
                    <a:pt x="0" y="55880"/>
                    <a:pt x="55880" y="0"/>
                    <a:pt x="124460" y="0"/>
                  </a:cubicBezTo>
                  <a:lnTo>
                    <a:pt x="1387843" y="0"/>
                  </a:lnTo>
                  <a:cubicBezTo>
                    <a:pt x="1456423" y="0"/>
                    <a:pt x="1512303" y="55880"/>
                    <a:pt x="1512303" y="124460"/>
                  </a:cubicBezTo>
                  <a:lnTo>
                    <a:pt x="1512303" y="2098766"/>
                  </a:lnTo>
                  <a:cubicBezTo>
                    <a:pt x="1512303" y="2167346"/>
                    <a:pt x="1456423" y="2223226"/>
                    <a:pt x="1387843" y="2223226"/>
                  </a:cubicBezTo>
                  <a:close/>
                </a:path>
              </a:pathLst>
            </a:custGeom>
            <a:solidFill>
              <a:srgbClr val="FFFFFF"/>
            </a:solidFill>
          </p:spPr>
        </p:sp>
      </p:grpSp>
      <p:grpSp>
        <p:nvGrpSpPr>
          <p:cNvPr id="13" name="Group 13"/>
          <p:cNvGrpSpPr/>
          <p:nvPr/>
        </p:nvGrpSpPr>
        <p:grpSpPr>
          <a:xfrm>
            <a:off x="8245394" y="784806"/>
            <a:ext cx="9185020" cy="822397"/>
            <a:chOff x="0" y="0"/>
            <a:chExt cx="12246693" cy="1096529"/>
          </a:xfrm>
        </p:grpSpPr>
        <p:pic>
          <p:nvPicPr>
            <p:cNvPr id="14" name="Picture 14"/>
            <p:cNvPicPr>
              <a:picLocks noChangeAspect="1"/>
            </p:cNvPicPr>
            <p:nvPr/>
          </p:nvPicPr>
          <p:blipFill>
            <a:blip r:embed="rId6">
              <a:alphaModFix am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379181" y="0"/>
              <a:ext cx="3486075" cy="1096529"/>
            </a:xfrm>
            <a:prstGeom prst="rect">
              <a:avLst/>
            </a:prstGeom>
          </p:spPr>
        </p:pic>
        <p:sp>
          <p:nvSpPr>
            <p:cNvPr id="15" name="TextBox 15"/>
            <p:cNvSpPr txBox="1"/>
            <p:nvPr/>
          </p:nvSpPr>
          <p:spPr>
            <a:xfrm>
              <a:off x="0" y="287093"/>
              <a:ext cx="1941933"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 2"/>
                </a:rPr>
                <a:t>项目介绍</a:t>
              </a:r>
            </a:p>
          </p:txBody>
        </p:sp>
        <p:sp>
          <p:nvSpPr>
            <p:cNvPr id="16" name="TextBox 16"/>
            <p:cNvSpPr txBox="1"/>
            <p:nvPr/>
          </p:nvSpPr>
          <p:spPr>
            <a:xfrm>
              <a:off x="2119733" y="287093"/>
              <a:ext cx="2043548"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17" name="TextBox 17"/>
            <p:cNvSpPr txBox="1"/>
            <p:nvPr/>
          </p:nvSpPr>
          <p:spPr>
            <a:xfrm>
              <a:off x="4566976" y="287093"/>
              <a:ext cx="3110484"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 2"/>
                </a:rPr>
                <a:t>项目产品（服务）</a:t>
              </a:r>
            </a:p>
          </p:txBody>
        </p:sp>
        <p:sp>
          <p:nvSpPr>
            <p:cNvPr id="18" name="TextBox 18"/>
            <p:cNvSpPr txBox="1"/>
            <p:nvPr/>
          </p:nvSpPr>
          <p:spPr>
            <a:xfrm>
              <a:off x="8079007" y="287093"/>
              <a:ext cx="2047846"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商业模式</a:t>
              </a:r>
            </a:p>
          </p:txBody>
        </p:sp>
        <p:sp>
          <p:nvSpPr>
            <p:cNvPr id="19" name="TextBox 19"/>
            <p:cNvSpPr txBox="1"/>
            <p:nvPr/>
          </p:nvSpPr>
          <p:spPr>
            <a:xfrm>
              <a:off x="10300247" y="287093"/>
              <a:ext cx="1946445"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grpSp>
        <p:nvGrpSpPr>
          <p:cNvPr id="20" name="Group 20"/>
          <p:cNvGrpSpPr/>
          <p:nvPr/>
        </p:nvGrpSpPr>
        <p:grpSpPr>
          <a:xfrm>
            <a:off x="6476807" y="3846833"/>
            <a:ext cx="2581335" cy="4013900"/>
            <a:chOff x="0" y="0"/>
            <a:chExt cx="3441780" cy="5351867"/>
          </a:xfrm>
        </p:grpSpPr>
        <p:sp>
          <p:nvSpPr>
            <p:cNvPr id="21" name="TextBox 21"/>
            <p:cNvSpPr txBox="1"/>
            <p:nvPr/>
          </p:nvSpPr>
          <p:spPr>
            <a:xfrm>
              <a:off x="0" y="814157"/>
              <a:ext cx="3441780" cy="4537710"/>
            </a:xfrm>
            <a:prstGeom prst="rect">
              <a:avLst/>
            </a:prstGeom>
          </p:spPr>
          <p:txBody>
            <a:bodyPr lIns="0" tIns="0" rIns="0" bIns="0" rtlCol="0" anchor="t">
              <a:spAutoFit/>
            </a:bodyPr>
            <a:lstStyle/>
            <a:p>
              <a:pPr algn="just">
                <a:lnSpc>
                  <a:spcPts val="2700"/>
                </a:lnSpc>
              </a:pPr>
              <a:r>
                <a:rPr lang="en-US" sz="1800">
                  <a:solidFill>
                    <a:srgbClr val="494949"/>
                  </a:solidFill>
                  <a:ea typeface="思源黑体-粗体"/>
                </a:rPr>
                <a:t>优势：演示文稿是一种交流工具，可以用作演示、讲座、演讲、报告等。</a:t>
              </a:r>
            </a:p>
            <a:p>
              <a:pPr algn="just">
                <a:lnSpc>
                  <a:spcPts val="2700"/>
                </a:lnSpc>
              </a:pPr>
              <a:endParaRPr lang="en-US" sz="1800">
                <a:solidFill>
                  <a:srgbClr val="494949"/>
                </a:solidFill>
                <a:ea typeface="思源黑体-粗体"/>
              </a:endParaRPr>
            </a:p>
            <a:p>
              <a:pPr algn="just">
                <a:lnSpc>
                  <a:spcPts val="2700"/>
                </a:lnSpc>
              </a:pPr>
              <a:r>
                <a:rPr lang="en-US" sz="1800">
                  <a:solidFill>
                    <a:srgbClr val="494949"/>
                  </a:solidFill>
                  <a:ea typeface="思源黑体-粗体"/>
                </a:rPr>
                <a:t>劣势：演示文稿是实用的工具，如果您想在演示文稿中展现内容，可以选择多种方式。您可以在讲座中包含团队照片，产品说明或目标。</a:t>
              </a:r>
            </a:p>
          </p:txBody>
        </p:sp>
        <p:sp>
          <p:nvSpPr>
            <p:cNvPr id="22" name="TextBox 22"/>
            <p:cNvSpPr txBox="1"/>
            <p:nvPr/>
          </p:nvSpPr>
          <p:spPr>
            <a:xfrm>
              <a:off x="0" y="-47625"/>
              <a:ext cx="3441780" cy="613198"/>
            </a:xfrm>
            <a:prstGeom prst="rect">
              <a:avLst/>
            </a:prstGeom>
          </p:spPr>
          <p:txBody>
            <a:bodyPr lIns="0" tIns="0" rIns="0" bIns="0" rtlCol="0" anchor="t">
              <a:spAutoFit/>
            </a:bodyPr>
            <a:lstStyle/>
            <a:p>
              <a:pPr algn="ctr">
                <a:lnSpc>
                  <a:spcPts val="3919"/>
                </a:lnSpc>
                <a:spcBef>
                  <a:spcPct val="0"/>
                </a:spcBef>
              </a:pPr>
              <a:r>
                <a:rPr lang="en-US" sz="2799">
                  <a:solidFill>
                    <a:srgbClr val="3B71E4"/>
                  </a:solidFill>
                  <a:ea typeface="思源黑体-粗体 Bold"/>
                </a:rPr>
                <a:t>竞品一</a:t>
              </a:r>
            </a:p>
          </p:txBody>
        </p:sp>
      </p:grpSp>
      <p:grpSp>
        <p:nvGrpSpPr>
          <p:cNvPr id="23" name="Group 23"/>
          <p:cNvGrpSpPr/>
          <p:nvPr/>
        </p:nvGrpSpPr>
        <p:grpSpPr>
          <a:xfrm>
            <a:off x="10329217" y="3846833"/>
            <a:ext cx="2581335" cy="4013900"/>
            <a:chOff x="0" y="0"/>
            <a:chExt cx="3441780" cy="5351867"/>
          </a:xfrm>
        </p:grpSpPr>
        <p:sp>
          <p:nvSpPr>
            <p:cNvPr id="24" name="TextBox 24"/>
            <p:cNvSpPr txBox="1"/>
            <p:nvPr/>
          </p:nvSpPr>
          <p:spPr>
            <a:xfrm>
              <a:off x="0" y="814157"/>
              <a:ext cx="3441780" cy="4537710"/>
            </a:xfrm>
            <a:prstGeom prst="rect">
              <a:avLst/>
            </a:prstGeom>
          </p:spPr>
          <p:txBody>
            <a:bodyPr lIns="0" tIns="0" rIns="0" bIns="0" rtlCol="0" anchor="t">
              <a:spAutoFit/>
            </a:bodyPr>
            <a:lstStyle/>
            <a:p>
              <a:pPr algn="just">
                <a:lnSpc>
                  <a:spcPts val="2700"/>
                </a:lnSpc>
              </a:pPr>
              <a:r>
                <a:rPr lang="en-US" sz="1800">
                  <a:solidFill>
                    <a:srgbClr val="FFFFFF"/>
                  </a:solidFill>
                  <a:ea typeface="思源黑体-粗体"/>
                </a:rPr>
                <a:t>优势：演示文稿是一种交流工具，可以用作演示、讲座、演讲、报告等。</a:t>
              </a:r>
            </a:p>
            <a:p>
              <a:pPr algn="just">
                <a:lnSpc>
                  <a:spcPts val="2700"/>
                </a:lnSpc>
              </a:pPr>
              <a:endParaRPr lang="en-US" sz="1800">
                <a:solidFill>
                  <a:srgbClr val="FFFFFF"/>
                </a:solidFill>
                <a:ea typeface="思源黑体-粗体"/>
              </a:endParaRPr>
            </a:p>
            <a:p>
              <a:pPr algn="just">
                <a:lnSpc>
                  <a:spcPts val="2700"/>
                </a:lnSpc>
              </a:pPr>
              <a:r>
                <a:rPr lang="en-US" sz="1800">
                  <a:solidFill>
                    <a:srgbClr val="FFFFFF"/>
                  </a:solidFill>
                  <a:ea typeface="思源黑体-粗体"/>
                </a:rPr>
                <a:t>劣势：演示文稿是实用的工具，如果您想在演示文稿中展现内容，可以选择多种方式。您可以在讲座中包含团队照片，产品说明或目标。</a:t>
              </a:r>
            </a:p>
          </p:txBody>
        </p:sp>
        <p:sp>
          <p:nvSpPr>
            <p:cNvPr id="25" name="TextBox 25"/>
            <p:cNvSpPr txBox="1"/>
            <p:nvPr/>
          </p:nvSpPr>
          <p:spPr>
            <a:xfrm>
              <a:off x="0" y="-47625"/>
              <a:ext cx="3441780" cy="613198"/>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ea typeface="思源黑体-粗体 Bold"/>
                </a:rPr>
                <a:t>竞品二</a:t>
              </a:r>
            </a:p>
          </p:txBody>
        </p:sp>
      </p:grpSp>
      <p:grpSp>
        <p:nvGrpSpPr>
          <p:cNvPr id="26" name="Group 26"/>
          <p:cNvGrpSpPr/>
          <p:nvPr/>
        </p:nvGrpSpPr>
        <p:grpSpPr>
          <a:xfrm>
            <a:off x="14184077" y="3846833"/>
            <a:ext cx="2581335" cy="4013900"/>
            <a:chOff x="0" y="0"/>
            <a:chExt cx="3441780" cy="5351867"/>
          </a:xfrm>
        </p:grpSpPr>
        <p:sp>
          <p:nvSpPr>
            <p:cNvPr id="27" name="TextBox 27"/>
            <p:cNvSpPr txBox="1"/>
            <p:nvPr/>
          </p:nvSpPr>
          <p:spPr>
            <a:xfrm>
              <a:off x="0" y="814157"/>
              <a:ext cx="3441780" cy="4537710"/>
            </a:xfrm>
            <a:prstGeom prst="rect">
              <a:avLst/>
            </a:prstGeom>
          </p:spPr>
          <p:txBody>
            <a:bodyPr lIns="0" tIns="0" rIns="0" bIns="0" rtlCol="0" anchor="t">
              <a:spAutoFit/>
            </a:bodyPr>
            <a:lstStyle/>
            <a:p>
              <a:pPr algn="just">
                <a:lnSpc>
                  <a:spcPts val="2700"/>
                </a:lnSpc>
              </a:pPr>
              <a:r>
                <a:rPr lang="en-US" sz="1800">
                  <a:solidFill>
                    <a:srgbClr val="494949"/>
                  </a:solidFill>
                  <a:ea typeface="思源黑体-粗体"/>
                </a:rPr>
                <a:t>优势：演示文稿是一种交流工具，可以用作演示、讲座、演讲、报告等。</a:t>
              </a:r>
            </a:p>
            <a:p>
              <a:pPr algn="just">
                <a:lnSpc>
                  <a:spcPts val="2700"/>
                </a:lnSpc>
              </a:pPr>
              <a:endParaRPr lang="en-US" sz="1800">
                <a:solidFill>
                  <a:srgbClr val="494949"/>
                </a:solidFill>
                <a:ea typeface="思源黑体-粗体"/>
              </a:endParaRPr>
            </a:p>
            <a:p>
              <a:pPr algn="just">
                <a:lnSpc>
                  <a:spcPts val="2700"/>
                </a:lnSpc>
              </a:pPr>
              <a:r>
                <a:rPr lang="en-US" sz="1800">
                  <a:solidFill>
                    <a:srgbClr val="494949"/>
                  </a:solidFill>
                  <a:ea typeface="思源黑体-粗体"/>
                </a:rPr>
                <a:t>劣势：演示文稿是实用的工具，如果您想在演示文稿中展现内容，可以选择多种方式。您可以在讲座中包含团队照片，产品说明或目标。</a:t>
              </a:r>
            </a:p>
          </p:txBody>
        </p:sp>
        <p:sp>
          <p:nvSpPr>
            <p:cNvPr id="28" name="TextBox 28"/>
            <p:cNvSpPr txBox="1"/>
            <p:nvPr/>
          </p:nvSpPr>
          <p:spPr>
            <a:xfrm>
              <a:off x="0" y="-47625"/>
              <a:ext cx="3441780" cy="613198"/>
            </a:xfrm>
            <a:prstGeom prst="rect">
              <a:avLst/>
            </a:prstGeom>
          </p:spPr>
          <p:txBody>
            <a:bodyPr lIns="0" tIns="0" rIns="0" bIns="0" rtlCol="0" anchor="t">
              <a:spAutoFit/>
            </a:bodyPr>
            <a:lstStyle/>
            <a:p>
              <a:pPr algn="ctr">
                <a:lnSpc>
                  <a:spcPts val="3919"/>
                </a:lnSpc>
                <a:spcBef>
                  <a:spcPct val="0"/>
                </a:spcBef>
              </a:pPr>
              <a:r>
                <a:rPr lang="en-US" sz="2799">
                  <a:solidFill>
                    <a:srgbClr val="3B71E4"/>
                  </a:solidFill>
                  <a:ea typeface="思源黑体-粗体 Bold"/>
                </a:rPr>
                <a:t>竞品三</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364370" cy="10287000"/>
            <a:chOff x="0" y="0"/>
            <a:chExt cx="1412838" cy="2709333"/>
          </a:xfrm>
        </p:grpSpPr>
        <p:sp>
          <p:nvSpPr>
            <p:cNvPr id="3" name="Freeform 3"/>
            <p:cNvSpPr/>
            <p:nvPr/>
          </p:nvSpPr>
          <p:spPr>
            <a:xfrm>
              <a:off x="0" y="0"/>
              <a:ext cx="1412838" cy="2709333"/>
            </a:xfrm>
            <a:custGeom>
              <a:avLst/>
              <a:gdLst/>
              <a:ahLst/>
              <a:cxnLst/>
              <a:rect l="l" t="t" r="r" b="b"/>
              <a:pathLst>
                <a:path w="1412838" h="2709333">
                  <a:moveTo>
                    <a:pt x="0" y="0"/>
                  </a:moveTo>
                  <a:lnTo>
                    <a:pt x="1412838" y="0"/>
                  </a:lnTo>
                  <a:lnTo>
                    <a:pt x="1412838" y="2709333"/>
                  </a:lnTo>
                  <a:lnTo>
                    <a:pt x="0" y="2709333"/>
                  </a:lnTo>
                  <a:close/>
                </a:path>
              </a:pathLst>
            </a:custGeom>
            <a:solidFill>
              <a:srgbClr val="3B71E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lvl="0" indent="0" algn="ctr">
                <a:lnSpc>
                  <a:spcPts val="307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2708" y="6104736"/>
            <a:ext cx="4418954" cy="138996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042411" y="-1877627"/>
            <a:ext cx="6216889" cy="7021127"/>
          </a:xfrm>
          <a:prstGeom prst="rect">
            <a:avLst/>
          </a:prstGeom>
        </p:spPr>
      </p:pic>
      <p:sp>
        <p:nvSpPr>
          <p:cNvPr id="7" name="TextBox 7"/>
          <p:cNvSpPr txBox="1"/>
          <p:nvPr/>
        </p:nvSpPr>
        <p:spPr>
          <a:xfrm>
            <a:off x="13770866" y="5879472"/>
            <a:ext cx="3488434" cy="3923831"/>
          </a:xfrm>
          <a:prstGeom prst="rect">
            <a:avLst/>
          </a:prstGeom>
        </p:spPr>
        <p:txBody>
          <a:bodyPr lIns="0" tIns="0" rIns="0" bIns="0" rtlCol="0" anchor="t">
            <a:spAutoFit/>
          </a:bodyPr>
          <a:lstStyle/>
          <a:p>
            <a:pPr marL="0" lvl="0" indent="0" algn="r">
              <a:lnSpc>
                <a:spcPts val="31700"/>
              </a:lnSpc>
              <a:spcBef>
                <a:spcPct val="0"/>
              </a:spcBef>
            </a:pPr>
            <a:r>
              <a:rPr lang="en-US" sz="22643" u="none">
                <a:solidFill>
                  <a:srgbClr val="3B71E4"/>
                </a:solidFill>
                <a:latin typeface="Carmela Bold"/>
              </a:rPr>
              <a:t>04</a:t>
            </a:r>
          </a:p>
        </p:txBody>
      </p:sp>
      <p:grpSp>
        <p:nvGrpSpPr>
          <p:cNvPr id="8" name="Group 8"/>
          <p:cNvGrpSpPr/>
          <p:nvPr/>
        </p:nvGrpSpPr>
        <p:grpSpPr>
          <a:xfrm>
            <a:off x="6844854" y="6541225"/>
            <a:ext cx="6926012" cy="2340131"/>
            <a:chOff x="0" y="0"/>
            <a:chExt cx="9234683" cy="3120175"/>
          </a:xfrm>
        </p:grpSpPr>
        <p:sp>
          <p:nvSpPr>
            <p:cNvPr id="9" name="TextBox 9"/>
            <p:cNvSpPr txBox="1"/>
            <p:nvPr/>
          </p:nvSpPr>
          <p:spPr>
            <a:xfrm>
              <a:off x="0" y="0"/>
              <a:ext cx="9234683" cy="2032000"/>
            </a:xfrm>
            <a:prstGeom prst="rect">
              <a:avLst/>
            </a:prstGeom>
          </p:spPr>
          <p:txBody>
            <a:bodyPr lIns="0" tIns="0" rIns="0" bIns="0" rtlCol="0" anchor="t">
              <a:spAutoFit/>
            </a:bodyPr>
            <a:lstStyle/>
            <a:p>
              <a:pPr marL="0" lvl="0" indent="0">
                <a:lnSpc>
                  <a:spcPts val="12056"/>
                </a:lnSpc>
                <a:spcBef>
                  <a:spcPct val="0"/>
                </a:spcBef>
              </a:pPr>
              <a:r>
                <a:rPr lang="en-US" sz="10047">
                  <a:solidFill>
                    <a:srgbClr val="494949"/>
                  </a:solidFill>
                  <a:ea typeface="思源黑体-粗体 Bold"/>
                </a:rPr>
                <a:t>商业模式</a:t>
              </a:r>
            </a:p>
          </p:txBody>
        </p:sp>
        <p:sp>
          <p:nvSpPr>
            <p:cNvPr id="10" name="TextBox 10"/>
            <p:cNvSpPr txBox="1"/>
            <p:nvPr/>
          </p:nvSpPr>
          <p:spPr>
            <a:xfrm>
              <a:off x="0" y="2261655"/>
              <a:ext cx="9234683" cy="858520"/>
            </a:xfrm>
            <a:prstGeom prst="rect">
              <a:avLst/>
            </a:prstGeom>
          </p:spPr>
          <p:txBody>
            <a:bodyPr lIns="0" tIns="0" rIns="0" bIns="0" rtlCol="0" anchor="t">
              <a:spAutoFit/>
            </a:bodyPr>
            <a:lstStyle/>
            <a:p>
              <a:pPr>
                <a:lnSpc>
                  <a:spcPts val="5459"/>
                </a:lnSpc>
                <a:spcBef>
                  <a:spcPct val="0"/>
                </a:spcBef>
              </a:pPr>
              <a:r>
                <a:rPr lang="en-US" sz="3899">
                  <a:solidFill>
                    <a:srgbClr val="3B71E4"/>
                  </a:solidFill>
                  <a:latin typeface="Carmela"/>
                </a:rPr>
                <a:t>Business Model</a:t>
              </a:r>
            </a:p>
          </p:txBody>
        </p:sp>
      </p:grpSp>
      <p:grpSp>
        <p:nvGrpSpPr>
          <p:cNvPr id="11" name="Group 11"/>
          <p:cNvGrpSpPr/>
          <p:nvPr/>
        </p:nvGrpSpPr>
        <p:grpSpPr>
          <a:xfrm>
            <a:off x="1028700" y="1346931"/>
            <a:ext cx="4335670" cy="968270"/>
            <a:chOff x="0" y="0"/>
            <a:chExt cx="5780893" cy="1291026"/>
          </a:xfrm>
        </p:grpSpPr>
        <p:sp>
          <p:nvSpPr>
            <p:cNvPr id="12" name="TextBox 12"/>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项目介绍</a:t>
              </a:r>
            </a:p>
          </p:txBody>
        </p:sp>
        <p:sp>
          <p:nvSpPr>
            <p:cNvPr id="13" name="TextBox 13"/>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FFFFFF"/>
                  </a:solidFill>
                  <a:latin typeface="Carmela"/>
                </a:rPr>
                <a:t>Project Introduction</a:t>
              </a:r>
            </a:p>
          </p:txBody>
        </p:sp>
      </p:grpSp>
      <p:grpSp>
        <p:nvGrpSpPr>
          <p:cNvPr id="14" name="Group 14"/>
          <p:cNvGrpSpPr/>
          <p:nvPr/>
        </p:nvGrpSpPr>
        <p:grpSpPr>
          <a:xfrm>
            <a:off x="1028700" y="3003148"/>
            <a:ext cx="4335670" cy="968270"/>
            <a:chOff x="0" y="0"/>
            <a:chExt cx="5780893" cy="1291026"/>
          </a:xfrm>
        </p:grpSpPr>
        <p:sp>
          <p:nvSpPr>
            <p:cNvPr id="15" name="TextBox 15"/>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市场分析</a:t>
              </a:r>
            </a:p>
          </p:txBody>
        </p:sp>
        <p:sp>
          <p:nvSpPr>
            <p:cNvPr id="16" name="TextBox 16"/>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Market Analysis</a:t>
              </a:r>
            </a:p>
          </p:txBody>
        </p:sp>
      </p:grpSp>
      <p:grpSp>
        <p:nvGrpSpPr>
          <p:cNvPr id="17" name="Group 17"/>
          <p:cNvGrpSpPr/>
          <p:nvPr/>
        </p:nvGrpSpPr>
        <p:grpSpPr>
          <a:xfrm>
            <a:off x="1028700" y="4659365"/>
            <a:ext cx="4335670" cy="968270"/>
            <a:chOff x="0" y="0"/>
            <a:chExt cx="5780893" cy="1291026"/>
          </a:xfrm>
        </p:grpSpPr>
        <p:sp>
          <p:nvSpPr>
            <p:cNvPr id="18" name="TextBox 18"/>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项目产品（服务）</a:t>
              </a:r>
            </a:p>
          </p:txBody>
        </p:sp>
        <p:sp>
          <p:nvSpPr>
            <p:cNvPr id="19" name="TextBox 19"/>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Project Product (Service)</a:t>
              </a:r>
            </a:p>
          </p:txBody>
        </p:sp>
      </p:grpSp>
      <p:grpSp>
        <p:nvGrpSpPr>
          <p:cNvPr id="20" name="Group 20"/>
          <p:cNvGrpSpPr/>
          <p:nvPr/>
        </p:nvGrpSpPr>
        <p:grpSpPr>
          <a:xfrm>
            <a:off x="1028700" y="7971799"/>
            <a:ext cx="4335670" cy="968270"/>
            <a:chOff x="0" y="0"/>
            <a:chExt cx="5780893" cy="1291026"/>
          </a:xfrm>
        </p:grpSpPr>
        <p:sp>
          <p:nvSpPr>
            <p:cNvPr id="21" name="TextBox 21"/>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财务计划</a:t>
              </a:r>
            </a:p>
          </p:txBody>
        </p:sp>
        <p:sp>
          <p:nvSpPr>
            <p:cNvPr id="22" name="TextBox 22"/>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Financial Plan</a:t>
              </a:r>
            </a:p>
          </p:txBody>
        </p:sp>
      </p:grpSp>
      <p:grpSp>
        <p:nvGrpSpPr>
          <p:cNvPr id="23" name="Group 23"/>
          <p:cNvGrpSpPr/>
          <p:nvPr/>
        </p:nvGrpSpPr>
        <p:grpSpPr>
          <a:xfrm>
            <a:off x="1028700" y="6315582"/>
            <a:ext cx="4335670" cy="968270"/>
            <a:chOff x="0" y="0"/>
            <a:chExt cx="5780893" cy="1291026"/>
          </a:xfrm>
        </p:grpSpPr>
        <p:sp>
          <p:nvSpPr>
            <p:cNvPr id="24" name="TextBox 24"/>
            <p:cNvSpPr txBox="1"/>
            <p:nvPr/>
          </p:nvSpPr>
          <p:spPr>
            <a:xfrm>
              <a:off x="34377" y="-66675"/>
              <a:ext cx="5746516" cy="795655"/>
            </a:xfrm>
            <a:prstGeom prst="rect">
              <a:avLst/>
            </a:prstGeom>
          </p:spPr>
          <p:txBody>
            <a:bodyPr lIns="0" tIns="0" rIns="0" bIns="0" rtlCol="0" anchor="t">
              <a:spAutoFit/>
            </a:bodyPr>
            <a:lstStyle/>
            <a:p>
              <a:pPr marL="0" lvl="0" indent="0" algn="l">
                <a:lnSpc>
                  <a:spcPts val="5039"/>
                </a:lnSpc>
                <a:spcBef>
                  <a:spcPct val="0"/>
                </a:spcBef>
              </a:pPr>
              <a:r>
                <a:rPr lang="en-US" sz="3599" u="none">
                  <a:solidFill>
                    <a:srgbClr val="3B71E4"/>
                  </a:solidFill>
                  <a:ea typeface="思源黑体-粗体 Bold"/>
                </a:rPr>
                <a:t>商业模式</a:t>
              </a:r>
            </a:p>
          </p:txBody>
        </p:sp>
        <p:sp>
          <p:nvSpPr>
            <p:cNvPr id="25" name="TextBox 25"/>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494949"/>
                  </a:solidFill>
                  <a:latin typeface="Carmela"/>
                </a:rPr>
                <a:t>Business Model</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771077" y="876356"/>
            <a:ext cx="5466206" cy="1392966"/>
            <a:chOff x="0" y="0"/>
            <a:chExt cx="7288274" cy="1857288"/>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86995" cy="686995"/>
            </a:xfrm>
            <a:prstGeom prst="rect">
              <a:avLst/>
            </a:prstGeom>
          </p:spPr>
        </p:pic>
        <p:sp>
          <p:nvSpPr>
            <p:cNvPr id="4" name="TextBox 4"/>
            <p:cNvSpPr txBox="1"/>
            <p:nvPr/>
          </p:nvSpPr>
          <p:spPr>
            <a:xfrm>
              <a:off x="343498" y="107875"/>
              <a:ext cx="6944777" cy="1062990"/>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产品（服务）计划</a:t>
              </a:r>
            </a:p>
          </p:txBody>
        </p:sp>
        <p:sp>
          <p:nvSpPr>
            <p:cNvPr id="5" name="TextBox 5"/>
            <p:cNvSpPr txBox="1"/>
            <p:nvPr/>
          </p:nvSpPr>
          <p:spPr>
            <a:xfrm>
              <a:off x="343498" y="1385572"/>
              <a:ext cx="6944777" cy="471717"/>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Product (Service)  Plan</a:t>
              </a:r>
            </a:p>
          </p:txBody>
        </p:sp>
      </p:grpSp>
      <p:grpSp>
        <p:nvGrpSpPr>
          <p:cNvPr id="6" name="Group 6"/>
          <p:cNvGrpSpPr/>
          <p:nvPr/>
        </p:nvGrpSpPr>
        <p:grpSpPr>
          <a:xfrm>
            <a:off x="1314450" y="3499067"/>
            <a:ext cx="1003710" cy="1003710"/>
            <a:chOff x="0" y="0"/>
            <a:chExt cx="1338280" cy="1338280"/>
          </a:xfrm>
        </p:grpSpPr>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53" y="4953"/>
              <a:ext cx="1328373" cy="1328373"/>
            </a:xfrm>
            <a:prstGeom prst="rect">
              <a:avLst/>
            </a:prstGeom>
          </p:spPr>
        </p:pic>
        <p:pic>
          <p:nvPicPr>
            <p:cNvPr id="8" name="Picture 8"/>
            <p:cNvPicPr>
              <a:picLocks noChangeAspect="1"/>
            </p:cNvPicPr>
            <p:nvPr/>
          </p:nvPicPr>
          <p:blipFill>
            <a:blip r:embed="rId6"/>
            <a:srcRect/>
            <a:stretch>
              <a:fillRect/>
            </a:stretch>
          </p:blipFill>
          <p:spPr>
            <a:xfrm>
              <a:off x="0" y="0"/>
              <a:ext cx="1338280" cy="1338280"/>
            </a:xfrm>
            <a:prstGeom prst="rect">
              <a:avLst/>
            </a:prstGeom>
          </p:spPr>
        </p:pic>
      </p:grpSp>
      <p:grpSp>
        <p:nvGrpSpPr>
          <p:cNvPr id="9" name="Group 9"/>
          <p:cNvGrpSpPr/>
          <p:nvPr/>
        </p:nvGrpSpPr>
        <p:grpSpPr>
          <a:xfrm>
            <a:off x="15969840" y="3499067"/>
            <a:ext cx="1003710" cy="1003710"/>
            <a:chOff x="0" y="0"/>
            <a:chExt cx="1338280" cy="1338280"/>
          </a:xfrm>
        </p:grpSpPr>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53" y="4953"/>
              <a:ext cx="1328373" cy="1328373"/>
            </a:xfrm>
            <a:prstGeom prst="rect">
              <a:avLst/>
            </a:prstGeom>
          </p:spPr>
        </p:pic>
        <p:pic>
          <p:nvPicPr>
            <p:cNvPr id="11" name="Picture 11"/>
            <p:cNvPicPr>
              <a:picLocks noChangeAspect="1"/>
            </p:cNvPicPr>
            <p:nvPr/>
          </p:nvPicPr>
          <p:blipFill>
            <a:blip r:embed="rId6"/>
            <a:srcRect/>
            <a:stretch>
              <a:fillRect/>
            </a:stretch>
          </p:blipFill>
          <p:spPr>
            <a:xfrm>
              <a:off x="0" y="0"/>
              <a:ext cx="1338280" cy="1338280"/>
            </a:xfrm>
            <a:prstGeom prst="rect">
              <a:avLst/>
            </a:prstGeom>
          </p:spPr>
        </p:pic>
      </p:grpSp>
      <p:grpSp>
        <p:nvGrpSpPr>
          <p:cNvPr id="12" name="Group 12"/>
          <p:cNvGrpSpPr/>
          <p:nvPr/>
        </p:nvGrpSpPr>
        <p:grpSpPr>
          <a:xfrm>
            <a:off x="1028700" y="5589367"/>
            <a:ext cx="1003710" cy="1003710"/>
            <a:chOff x="0" y="0"/>
            <a:chExt cx="1338280" cy="1338280"/>
          </a:xfrm>
        </p:grpSpPr>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53" y="4953"/>
              <a:ext cx="1328373" cy="1328373"/>
            </a:xfrm>
            <a:prstGeom prst="rect">
              <a:avLst/>
            </a:prstGeom>
          </p:spPr>
        </p:pic>
        <p:pic>
          <p:nvPicPr>
            <p:cNvPr id="14" name="Picture 14"/>
            <p:cNvPicPr>
              <a:picLocks noChangeAspect="1"/>
            </p:cNvPicPr>
            <p:nvPr/>
          </p:nvPicPr>
          <p:blipFill>
            <a:blip r:embed="rId6"/>
            <a:srcRect/>
            <a:stretch>
              <a:fillRect/>
            </a:stretch>
          </p:blipFill>
          <p:spPr>
            <a:xfrm>
              <a:off x="0" y="0"/>
              <a:ext cx="1338280" cy="1338280"/>
            </a:xfrm>
            <a:prstGeom prst="rect">
              <a:avLst/>
            </a:prstGeom>
          </p:spPr>
        </p:pic>
      </p:grpSp>
      <p:grpSp>
        <p:nvGrpSpPr>
          <p:cNvPr id="15" name="Group 15"/>
          <p:cNvGrpSpPr/>
          <p:nvPr/>
        </p:nvGrpSpPr>
        <p:grpSpPr>
          <a:xfrm>
            <a:off x="16255590" y="5589367"/>
            <a:ext cx="1003710" cy="1003710"/>
            <a:chOff x="0" y="0"/>
            <a:chExt cx="1338280" cy="1338280"/>
          </a:xfrm>
        </p:grpSpPr>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53" y="4953"/>
              <a:ext cx="1328373" cy="1328373"/>
            </a:xfrm>
            <a:prstGeom prst="rect">
              <a:avLst/>
            </a:prstGeom>
          </p:spPr>
        </p:pic>
        <p:pic>
          <p:nvPicPr>
            <p:cNvPr id="17" name="Picture 17"/>
            <p:cNvPicPr>
              <a:picLocks noChangeAspect="1"/>
            </p:cNvPicPr>
            <p:nvPr/>
          </p:nvPicPr>
          <p:blipFill>
            <a:blip r:embed="rId6"/>
            <a:srcRect/>
            <a:stretch>
              <a:fillRect/>
            </a:stretch>
          </p:blipFill>
          <p:spPr>
            <a:xfrm>
              <a:off x="0" y="0"/>
              <a:ext cx="1338280" cy="1338280"/>
            </a:xfrm>
            <a:prstGeom prst="rect">
              <a:avLst/>
            </a:prstGeom>
          </p:spPr>
        </p:pic>
      </p:grpSp>
      <p:grpSp>
        <p:nvGrpSpPr>
          <p:cNvPr id="18" name="Group 18"/>
          <p:cNvGrpSpPr/>
          <p:nvPr/>
        </p:nvGrpSpPr>
        <p:grpSpPr>
          <a:xfrm>
            <a:off x="1314450" y="7679811"/>
            <a:ext cx="1003710" cy="1003710"/>
            <a:chOff x="0" y="0"/>
            <a:chExt cx="1338280" cy="1338280"/>
          </a:xfrm>
        </p:grpSpPr>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53" y="4953"/>
              <a:ext cx="1328373" cy="1328373"/>
            </a:xfrm>
            <a:prstGeom prst="rect">
              <a:avLst/>
            </a:prstGeom>
          </p:spPr>
        </p:pic>
        <p:pic>
          <p:nvPicPr>
            <p:cNvPr id="20" name="Picture 20"/>
            <p:cNvPicPr>
              <a:picLocks noChangeAspect="1"/>
            </p:cNvPicPr>
            <p:nvPr/>
          </p:nvPicPr>
          <p:blipFill>
            <a:blip r:embed="rId6"/>
            <a:srcRect/>
            <a:stretch>
              <a:fillRect/>
            </a:stretch>
          </p:blipFill>
          <p:spPr>
            <a:xfrm>
              <a:off x="0" y="0"/>
              <a:ext cx="1338280" cy="1338280"/>
            </a:xfrm>
            <a:prstGeom prst="rect">
              <a:avLst/>
            </a:prstGeom>
          </p:spPr>
        </p:pic>
      </p:grpSp>
      <p:grpSp>
        <p:nvGrpSpPr>
          <p:cNvPr id="21" name="Group 21"/>
          <p:cNvGrpSpPr/>
          <p:nvPr/>
        </p:nvGrpSpPr>
        <p:grpSpPr>
          <a:xfrm>
            <a:off x="15969840" y="7679811"/>
            <a:ext cx="1003710" cy="1003710"/>
            <a:chOff x="0" y="0"/>
            <a:chExt cx="1338280" cy="1338280"/>
          </a:xfrm>
        </p:grpSpPr>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53" y="4953"/>
              <a:ext cx="1328373" cy="1328373"/>
            </a:xfrm>
            <a:prstGeom prst="rect">
              <a:avLst/>
            </a:prstGeom>
          </p:spPr>
        </p:pic>
        <p:pic>
          <p:nvPicPr>
            <p:cNvPr id="23" name="Picture 23"/>
            <p:cNvPicPr>
              <a:picLocks noChangeAspect="1"/>
            </p:cNvPicPr>
            <p:nvPr/>
          </p:nvPicPr>
          <p:blipFill>
            <a:blip r:embed="rId6"/>
            <a:srcRect/>
            <a:stretch>
              <a:fillRect/>
            </a:stretch>
          </p:blipFill>
          <p:spPr>
            <a:xfrm>
              <a:off x="0" y="0"/>
              <a:ext cx="1338280" cy="1338280"/>
            </a:xfrm>
            <a:prstGeom prst="rect">
              <a:avLst/>
            </a:prstGeom>
          </p:spPr>
        </p:pic>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94506" y="7977554"/>
            <a:ext cx="554379" cy="408224"/>
          </a:xfrm>
          <a:prstGeom prst="rect">
            <a:avLst/>
          </a:prstGeom>
        </p:spPr>
      </p:pic>
      <p:pic>
        <p:nvPicPr>
          <p:cNvPr id="25" name="Picture 2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77143" y="5887109"/>
            <a:ext cx="506825" cy="408224"/>
          </a:xfrm>
          <a:prstGeom prst="rect">
            <a:avLst/>
          </a:prstGeom>
        </p:spPr>
      </p:pic>
      <p:pic>
        <p:nvPicPr>
          <p:cNvPr id="26" name="Picture 2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496977" y="5887109"/>
            <a:ext cx="520936" cy="408224"/>
          </a:xfrm>
          <a:prstGeom prst="rect">
            <a:avLst/>
          </a:prstGeom>
        </p:spPr>
      </p:pic>
      <p:pic>
        <p:nvPicPr>
          <p:cNvPr id="27" name="Picture 2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278345" y="3796810"/>
            <a:ext cx="386700" cy="408224"/>
          </a:xfrm>
          <a:prstGeom prst="rect">
            <a:avLst/>
          </a:prstGeom>
        </p:spPr>
      </p:pic>
      <p:pic>
        <p:nvPicPr>
          <p:cNvPr id="28" name="Picture 28"/>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626295" y="7977554"/>
            <a:ext cx="380020" cy="408224"/>
          </a:xfrm>
          <a:prstGeom prst="rect">
            <a:avLst/>
          </a:prstGeom>
        </p:spPr>
      </p:pic>
      <p:pic>
        <p:nvPicPr>
          <p:cNvPr id="29" name="Picture 2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37428" y="3796810"/>
            <a:ext cx="357753" cy="408224"/>
          </a:xfrm>
          <a:prstGeom prst="rect">
            <a:avLst/>
          </a:prstGeom>
        </p:spPr>
      </p:pic>
      <p:pic>
        <p:nvPicPr>
          <p:cNvPr id="30" name="Picture 30"/>
          <p:cNvPicPr>
            <a:picLocks noChangeAspect="1"/>
          </p:cNvPicPr>
          <p:nvPr/>
        </p:nvPicPr>
        <p:blipFill>
          <a:blip r:embed="rId19">
            <a:alphaModFix amt="70000"/>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6881709" y="4792830"/>
            <a:ext cx="4524581" cy="3068489"/>
          </a:xfrm>
          <a:prstGeom prst="rect">
            <a:avLst/>
          </a:prstGeom>
        </p:spPr>
      </p:pic>
      <p:grpSp>
        <p:nvGrpSpPr>
          <p:cNvPr id="31" name="Group 31"/>
          <p:cNvGrpSpPr/>
          <p:nvPr/>
        </p:nvGrpSpPr>
        <p:grpSpPr>
          <a:xfrm>
            <a:off x="11120541" y="3365572"/>
            <a:ext cx="4420674" cy="1270700"/>
            <a:chOff x="0" y="0"/>
            <a:chExt cx="5894233" cy="1694267"/>
          </a:xfrm>
        </p:grpSpPr>
        <p:sp>
          <p:nvSpPr>
            <p:cNvPr id="32" name="TextBox 32"/>
            <p:cNvSpPr txBox="1"/>
            <p:nvPr/>
          </p:nvSpPr>
          <p:spPr>
            <a:xfrm>
              <a:off x="0" y="814157"/>
              <a:ext cx="5894233" cy="880110"/>
            </a:xfrm>
            <a:prstGeom prst="rect">
              <a:avLst/>
            </a:prstGeom>
          </p:spPr>
          <p:txBody>
            <a:bodyPr lIns="0" tIns="0" rIns="0" bIns="0" rtlCol="0" anchor="t">
              <a:spAutoFit/>
            </a:bodyPr>
            <a:lstStyle/>
            <a:p>
              <a:pPr algn="r">
                <a:lnSpc>
                  <a:spcPts val="2700"/>
                </a:lnSpc>
              </a:pPr>
              <a:r>
                <a:rPr lang="en-US" sz="1800">
                  <a:solidFill>
                    <a:srgbClr val="494949"/>
                  </a:solidFill>
                  <a:ea typeface="思源黑体-粗体"/>
                </a:rPr>
                <a:t>演示文稿是实用的工具，如果您想在演示文稿中展现内容，可以选择多种方式。</a:t>
              </a:r>
            </a:p>
          </p:txBody>
        </p:sp>
        <p:sp>
          <p:nvSpPr>
            <p:cNvPr id="33" name="TextBox 33"/>
            <p:cNvSpPr txBox="1"/>
            <p:nvPr/>
          </p:nvSpPr>
          <p:spPr>
            <a:xfrm>
              <a:off x="0" y="-47625"/>
              <a:ext cx="5894233" cy="613198"/>
            </a:xfrm>
            <a:prstGeom prst="rect">
              <a:avLst/>
            </a:prstGeom>
          </p:spPr>
          <p:txBody>
            <a:bodyPr lIns="0" tIns="0" rIns="0" bIns="0" rtlCol="0" anchor="t">
              <a:spAutoFit/>
            </a:bodyPr>
            <a:lstStyle/>
            <a:p>
              <a:pPr algn="r">
                <a:lnSpc>
                  <a:spcPts val="3919"/>
                </a:lnSpc>
                <a:spcBef>
                  <a:spcPct val="0"/>
                </a:spcBef>
              </a:pPr>
              <a:r>
                <a:rPr lang="en-US" sz="2799">
                  <a:solidFill>
                    <a:srgbClr val="3B71E4"/>
                  </a:solidFill>
                  <a:ea typeface="思源黑体-粗体 Bold"/>
                </a:rPr>
                <a:t>关键词</a:t>
              </a:r>
            </a:p>
          </p:txBody>
        </p:sp>
      </p:grpSp>
      <p:grpSp>
        <p:nvGrpSpPr>
          <p:cNvPr id="34" name="Group 34"/>
          <p:cNvGrpSpPr/>
          <p:nvPr/>
        </p:nvGrpSpPr>
        <p:grpSpPr>
          <a:xfrm>
            <a:off x="11406291" y="5455871"/>
            <a:ext cx="4420674" cy="1270700"/>
            <a:chOff x="0" y="0"/>
            <a:chExt cx="5894233" cy="1694267"/>
          </a:xfrm>
        </p:grpSpPr>
        <p:sp>
          <p:nvSpPr>
            <p:cNvPr id="35" name="TextBox 35"/>
            <p:cNvSpPr txBox="1"/>
            <p:nvPr/>
          </p:nvSpPr>
          <p:spPr>
            <a:xfrm>
              <a:off x="0" y="814157"/>
              <a:ext cx="5894233" cy="880110"/>
            </a:xfrm>
            <a:prstGeom prst="rect">
              <a:avLst/>
            </a:prstGeom>
          </p:spPr>
          <p:txBody>
            <a:bodyPr lIns="0" tIns="0" rIns="0" bIns="0" rtlCol="0" anchor="t">
              <a:spAutoFit/>
            </a:bodyPr>
            <a:lstStyle/>
            <a:p>
              <a:pPr algn="r">
                <a:lnSpc>
                  <a:spcPts val="2700"/>
                </a:lnSpc>
              </a:pPr>
              <a:r>
                <a:rPr lang="en-US" sz="1800">
                  <a:solidFill>
                    <a:srgbClr val="494949"/>
                  </a:solidFill>
                  <a:ea typeface="思源黑体-粗体"/>
                </a:rPr>
                <a:t>演示文稿是实用的工具，如果您想在演示文稿中展现内容，可以选择多种方式。</a:t>
              </a:r>
            </a:p>
          </p:txBody>
        </p:sp>
        <p:sp>
          <p:nvSpPr>
            <p:cNvPr id="36" name="TextBox 36"/>
            <p:cNvSpPr txBox="1"/>
            <p:nvPr/>
          </p:nvSpPr>
          <p:spPr>
            <a:xfrm>
              <a:off x="0" y="-47625"/>
              <a:ext cx="5894233" cy="613198"/>
            </a:xfrm>
            <a:prstGeom prst="rect">
              <a:avLst/>
            </a:prstGeom>
          </p:spPr>
          <p:txBody>
            <a:bodyPr lIns="0" tIns="0" rIns="0" bIns="0" rtlCol="0" anchor="t">
              <a:spAutoFit/>
            </a:bodyPr>
            <a:lstStyle/>
            <a:p>
              <a:pPr algn="r">
                <a:lnSpc>
                  <a:spcPts val="3919"/>
                </a:lnSpc>
                <a:spcBef>
                  <a:spcPct val="0"/>
                </a:spcBef>
              </a:pPr>
              <a:r>
                <a:rPr lang="en-US" sz="2799">
                  <a:solidFill>
                    <a:srgbClr val="3B71E4"/>
                  </a:solidFill>
                  <a:ea typeface="思源黑体-粗体 Bold"/>
                </a:rPr>
                <a:t>关键词</a:t>
              </a:r>
            </a:p>
          </p:txBody>
        </p:sp>
      </p:grpSp>
      <p:grpSp>
        <p:nvGrpSpPr>
          <p:cNvPr id="37" name="Group 37"/>
          <p:cNvGrpSpPr/>
          <p:nvPr/>
        </p:nvGrpSpPr>
        <p:grpSpPr>
          <a:xfrm>
            <a:off x="11120541" y="7546316"/>
            <a:ext cx="4420674" cy="1270700"/>
            <a:chOff x="0" y="0"/>
            <a:chExt cx="5894233" cy="1694267"/>
          </a:xfrm>
        </p:grpSpPr>
        <p:sp>
          <p:nvSpPr>
            <p:cNvPr id="38" name="TextBox 38"/>
            <p:cNvSpPr txBox="1"/>
            <p:nvPr/>
          </p:nvSpPr>
          <p:spPr>
            <a:xfrm>
              <a:off x="0" y="814157"/>
              <a:ext cx="5894233" cy="880110"/>
            </a:xfrm>
            <a:prstGeom prst="rect">
              <a:avLst/>
            </a:prstGeom>
          </p:spPr>
          <p:txBody>
            <a:bodyPr lIns="0" tIns="0" rIns="0" bIns="0" rtlCol="0" anchor="t">
              <a:spAutoFit/>
            </a:bodyPr>
            <a:lstStyle/>
            <a:p>
              <a:pPr algn="r">
                <a:lnSpc>
                  <a:spcPts val="2700"/>
                </a:lnSpc>
              </a:pPr>
              <a:r>
                <a:rPr lang="en-US" sz="1800">
                  <a:solidFill>
                    <a:srgbClr val="494949"/>
                  </a:solidFill>
                  <a:ea typeface="思源黑体-粗体"/>
                </a:rPr>
                <a:t>演示文稿是实用的工具，如果您想在演示文稿中展现内容，可以选择多种方式。</a:t>
              </a:r>
            </a:p>
          </p:txBody>
        </p:sp>
        <p:sp>
          <p:nvSpPr>
            <p:cNvPr id="39" name="TextBox 39"/>
            <p:cNvSpPr txBox="1"/>
            <p:nvPr/>
          </p:nvSpPr>
          <p:spPr>
            <a:xfrm>
              <a:off x="0" y="-47625"/>
              <a:ext cx="5894233" cy="613198"/>
            </a:xfrm>
            <a:prstGeom prst="rect">
              <a:avLst/>
            </a:prstGeom>
          </p:spPr>
          <p:txBody>
            <a:bodyPr lIns="0" tIns="0" rIns="0" bIns="0" rtlCol="0" anchor="t">
              <a:spAutoFit/>
            </a:bodyPr>
            <a:lstStyle/>
            <a:p>
              <a:pPr algn="r">
                <a:lnSpc>
                  <a:spcPts val="3919"/>
                </a:lnSpc>
                <a:spcBef>
                  <a:spcPct val="0"/>
                </a:spcBef>
              </a:pPr>
              <a:r>
                <a:rPr lang="en-US" sz="2799">
                  <a:solidFill>
                    <a:srgbClr val="3B71E4"/>
                  </a:solidFill>
                  <a:ea typeface="思源黑体-粗体 Bold"/>
                </a:rPr>
                <a:t>关键词</a:t>
              </a:r>
            </a:p>
          </p:txBody>
        </p:sp>
      </p:grpSp>
      <p:grpSp>
        <p:nvGrpSpPr>
          <p:cNvPr id="40" name="Group 40"/>
          <p:cNvGrpSpPr/>
          <p:nvPr/>
        </p:nvGrpSpPr>
        <p:grpSpPr>
          <a:xfrm>
            <a:off x="2744521" y="3365572"/>
            <a:ext cx="4420674" cy="1270700"/>
            <a:chOff x="0" y="0"/>
            <a:chExt cx="5894233" cy="1694267"/>
          </a:xfrm>
        </p:grpSpPr>
        <p:sp>
          <p:nvSpPr>
            <p:cNvPr id="41" name="TextBox 41"/>
            <p:cNvSpPr txBox="1"/>
            <p:nvPr/>
          </p:nvSpPr>
          <p:spPr>
            <a:xfrm>
              <a:off x="0" y="814157"/>
              <a:ext cx="5894233" cy="8801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a:t>
              </a:r>
            </a:p>
          </p:txBody>
        </p:sp>
        <p:sp>
          <p:nvSpPr>
            <p:cNvPr id="42" name="TextBox 42"/>
            <p:cNvSpPr txBox="1"/>
            <p:nvPr/>
          </p:nvSpPr>
          <p:spPr>
            <a:xfrm>
              <a:off x="0" y="-47625"/>
              <a:ext cx="5894233"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关键词</a:t>
              </a:r>
            </a:p>
          </p:txBody>
        </p:sp>
      </p:grpSp>
      <p:grpSp>
        <p:nvGrpSpPr>
          <p:cNvPr id="43" name="Group 43"/>
          <p:cNvGrpSpPr/>
          <p:nvPr/>
        </p:nvGrpSpPr>
        <p:grpSpPr>
          <a:xfrm>
            <a:off x="2458771" y="5455871"/>
            <a:ext cx="4420674" cy="1270700"/>
            <a:chOff x="0" y="0"/>
            <a:chExt cx="5894233" cy="1694267"/>
          </a:xfrm>
        </p:grpSpPr>
        <p:sp>
          <p:nvSpPr>
            <p:cNvPr id="44" name="TextBox 44"/>
            <p:cNvSpPr txBox="1"/>
            <p:nvPr/>
          </p:nvSpPr>
          <p:spPr>
            <a:xfrm>
              <a:off x="0" y="814157"/>
              <a:ext cx="5894233" cy="8801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a:t>
              </a:r>
            </a:p>
          </p:txBody>
        </p:sp>
        <p:sp>
          <p:nvSpPr>
            <p:cNvPr id="45" name="TextBox 45"/>
            <p:cNvSpPr txBox="1"/>
            <p:nvPr/>
          </p:nvSpPr>
          <p:spPr>
            <a:xfrm>
              <a:off x="0" y="-47625"/>
              <a:ext cx="5894233"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关键词</a:t>
              </a:r>
            </a:p>
          </p:txBody>
        </p:sp>
      </p:grpSp>
      <p:grpSp>
        <p:nvGrpSpPr>
          <p:cNvPr id="46" name="Group 46"/>
          <p:cNvGrpSpPr/>
          <p:nvPr/>
        </p:nvGrpSpPr>
        <p:grpSpPr>
          <a:xfrm>
            <a:off x="2744521" y="7546316"/>
            <a:ext cx="4420674" cy="1270700"/>
            <a:chOff x="0" y="0"/>
            <a:chExt cx="5894233" cy="1694267"/>
          </a:xfrm>
        </p:grpSpPr>
        <p:sp>
          <p:nvSpPr>
            <p:cNvPr id="47" name="TextBox 47"/>
            <p:cNvSpPr txBox="1"/>
            <p:nvPr/>
          </p:nvSpPr>
          <p:spPr>
            <a:xfrm>
              <a:off x="0" y="814157"/>
              <a:ext cx="5894233" cy="8801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a:t>
              </a:r>
            </a:p>
          </p:txBody>
        </p:sp>
        <p:sp>
          <p:nvSpPr>
            <p:cNvPr id="48" name="TextBox 48"/>
            <p:cNvSpPr txBox="1"/>
            <p:nvPr/>
          </p:nvSpPr>
          <p:spPr>
            <a:xfrm>
              <a:off x="0" y="-47625"/>
              <a:ext cx="5894233"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关键词</a:t>
              </a:r>
            </a:p>
          </p:txBody>
        </p:sp>
      </p:grpSp>
      <p:grpSp>
        <p:nvGrpSpPr>
          <p:cNvPr id="49" name="Group 49"/>
          <p:cNvGrpSpPr/>
          <p:nvPr/>
        </p:nvGrpSpPr>
        <p:grpSpPr>
          <a:xfrm>
            <a:off x="8414816" y="876356"/>
            <a:ext cx="8844484" cy="612082"/>
            <a:chOff x="0" y="0"/>
            <a:chExt cx="11792645" cy="816109"/>
          </a:xfrm>
        </p:grpSpPr>
        <p:sp>
          <p:nvSpPr>
            <p:cNvPr id="50" name="TextBox 50"/>
            <p:cNvSpPr txBox="1"/>
            <p:nvPr/>
          </p:nvSpPr>
          <p:spPr>
            <a:xfrm>
              <a:off x="0"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项目介绍</a:t>
              </a:r>
            </a:p>
          </p:txBody>
        </p:sp>
        <p:sp>
          <p:nvSpPr>
            <p:cNvPr id="51" name="TextBox 51"/>
            <p:cNvSpPr txBox="1"/>
            <p:nvPr/>
          </p:nvSpPr>
          <p:spPr>
            <a:xfrm>
              <a:off x="1894434"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52" name="TextBox 52"/>
            <p:cNvSpPr txBox="1"/>
            <p:nvPr/>
          </p:nvSpPr>
          <p:spPr>
            <a:xfrm>
              <a:off x="3788869" y="146883"/>
              <a:ext cx="3110484"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项目产品（服务）</a:t>
              </a:r>
            </a:p>
          </p:txBody>
        </p:sp>
        <p:pic>
          <p:nvPicPr>
            <p:cNvPr id="53" name="Picture 53"/>
            <p:cNvPicPr>
              <a:picLocks noChangeAspect="1"/>
            </p:cNvPicPr>
            <p:nvPr/>
          </p:nvPicPr>
          <p:blipFill>
            <a:blip r:embed="rId21">
              <a:alphaModFix amt="70000"/>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7303645" y="0"/>
              <a:ext cx="2594566" cy="816109"/>
            </a:xfrm>
            <a:prstGeom prst="rect">
              <a:avLst/>
            </a:prstGeom>
          </p:spPr>
        </p:pic>
        <p:sp>
          <p:nvSpPr>
            <p:cNvPr id="54" name="TextBox 54"/>
            <p:cNvSpPr txBox="1"/>
            <p:nvPr/>
          </p:nvSpPr>
          <p:spPr>
            <a:xfrm>
              <a:off x="7330978" y="146883"/>
              <a:ext cx="2387815"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粗体"/>
                </a:rPr>
                <a:t>商业模式</a:t>
              </a:r>
            </a:p>
          </p:txBody>
        </p:sp>
        <p:sp>
          <p:nvSpPr>
            <p:cNvPr id="55" name="TextBox 55"/>
            <p:cNvSpPr txBox="1"/>
            <p:nvPr/>
          </p:nvSpPr>
          <p:spPr>
            <a:xfrm>
              <a:off x="10302504"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771077" y="876356"/>
            <a:ext cx="5466206" cy="1393032"/>
            <a:chOff x="0" y="0"/>
            <a:chExt cx="7288274" cy="1857376"/>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86995" cy="686995"/>
            </a:xfrm>
            <a:prstGeom prst="rect">
              <a:avLst/>
            </a:prstGeom>
          </p:spPr>
        </p:pic>
        <p:sp>
          <p:nvSpPr>
            <p:cNvPr id="4" name="TextBox 4"/>
            <p:cNvSpPr txBox="1"/>
            <p:nvPr/>
          </p:nvSpPr>
          <p:spPr>
            <a:xfrm>
              <a:off x="343498" y="107875"/>
              <a:ext cx="6944777" cy="1062990"/>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营销策略</a:t>
              </a:r>
            </a:p>
          </p:txBody>
        </p:sp>
        <p:sp>
          <p:nvSpPr>
            <p:cNvPr id="5" name="TextBox 5"/>
            <p:cNvSpPr txBox="1"/>
            <p:nvPr/>
          </p:nvSpPr>
          <p:spPr>
            <a:xfrm>
              <a:off x="343498" y="1385572"/>
              <a:ext cx="6944777"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Marketing Strategy</a:t>
              </a:r>
            </a:p>
          </p:txBody>
        </p:sp>
      </p:grpSp>
      <p:sp>
        <p:nvSpPr>
          <p:cNvPr id="6" name="AutoShape 6"/>
          <p:cNvSpPr/>
          <p:nvPr/>
        </p:nvSpPr>
        <p:spPr>
          <a:xfrm rot="5400000">
            <a:off x="1977911" y="4794333"/>
            <a:ext cx="2548020" cy="0"/>
          </a:xfrm>
          <a:prstGeom prst="line">
            <a:avLst/>
          </a:prstGeom>
          <a:ln w="19050" cap="flat">
            <a:solidFill>
              <a:srgbClr val="B7D2FF"/>
            </a:solidFill>
            <a:prstDash val="solid"/>
            <a:headEnd type="none" w="sm" len="sm"/>
            <a:tailEnd type="none" w="sm" len="sm"/>
          </a:ln>
        </p:spPr>
      </p:sp>
      <p:sp>
        <p:nvSpPr>
          <p:cNvPr id="7" name="AutoShape 7"/>
          <p:cNvSpPr/>
          <p:nvPr/>
        </p:nvSpPr>
        <p:spPr>
          <a:xfrm rot="5400000">
            <a:off x="6939201" y="4794333"/>
            <a:ext cx="2548020" cy="0"/>
          </a:xfrm>
          <a:prstGeom prst="line">
            <a:avLst/>
          </a:prstGeom>
          <a:ln w="19050" cap="flat">
            <a:solidFill>
              <a:srgbClr val="B7D2FF"/>
            </a:solidFill>
            <a:prstDash val="solid"/>
            <a:headEnd type="none" w="sm" len="sm"/>
            <a:tailEnd type="none" w="sm" len="sm"/>
          </a:ln>
        </p:spPr>
      </p:sp>
      <p:sp>
        <p:nvSpPr>
          <p:cNvPr id="8" name="AutoShape 8"/>
          <p:cNvSpPr/>
          <p:nvPr/>
        </p:nvSpPr>
        <p:spPr>
          <a:xfrm rot="5418967">
            <a:off x="5155393" y="6646617"/>
            <a:ext cx="1156565" cy="0"/>
          </a:xfrm>
          <a:prstGeom prst="line">
            <a:avLst/>
          </a:prstGeom>
          <a:ln w="19050" cap="flat">
            <a:solidFill>
              <a:srgbClr val="B7D2FF"/>
            </a:solidFill>
            <a:prstDash val="solid"/>
            <a:headEnd type="none" w="sm" len="sm"/>
            <a:tailEnd type="none" w="sm" len="sm"/>
          </a:ln>
        </p:spPr>
      </p:sp>
      <p:sp>
        <p:nvSpPr>
          <p:cNvPr id="9" name="AutoShape 9"/>
          <p:cNvSpPr/>
          <p:nvPr/>
        </p:nvSpPr>
        <p:spPr>
          <a:xfrm rot="5400000">
            <a:off x="11891892" y="4794333"/>
            <a:ext cx="2548020" cy="0"/>
          </a:xfrm>
          <a:prstGeom prst="line">
            <a:avLst/>
          </a:prstGeom>
          <a:ln w="19050" cap="flat">
            <a:solidFill>
              <a:srgbClr val="B7D2FF"/>
            </a:solidFill>
            <a:prstDash val="solid"/>
            <a:headEnd type="none" w="sm" len="sm"/>
            <a:tailEnd type="none" w="sm" len="sm"/>
          </a:ln>
        </p:spPr>
      </p:sp>
      <p:sp>
        <p:nvSpPr>
          <p:cNvPr id="10" name="AutoShape 10"/>
          <p:cNvSpPr/>
          <p:nvPr/>
        </p:nvSpPr>
        <p:spPr>
          <a:xfrm rot="5418967">
            <a:off x="10108083" y="6646617"/>
            <a:ext cx="1156565" cy="0"/>
          </a:xfrm>
          <a:prstGeom prst="line">
            <a:avLst/>
          </a:prstGeom>
          <a:ln w="19050" cap="flat">
            <a:solidFill>
              <a:srgbClr val="B7D2FF"/>
            </a:solidFill>
            <a:prstDash val="solid"/>
            <a:headEnd type="none" w="sm" len="sm"/>
            <a:tailEnd type="none" w="sm" len="sm"/>
          </a:ln>
        </p:spPr>
      </p:sp>
      <p:grpSp>
        <p:nvGrpSpPr>
          <p:cNvPr id="11" name="Group 11"/>
          <p:cNvGrpSpPr/>
          <p:nvPr/>
        </p:nvGrpSpPr>
        <p:grpSpPr>
          <a:xfrm>
            <a:off x="995351" y="5351642"/>
            <a:ext cx="16263949" cy="1452452"/>
            <a:chOff x="0" y="0"/>
            <a:chExt cx="21685266" cy="1936602"/>
          </a:xfrm>
        </p:grpSpPr>
        <p:grpSp>
          <p:nvGrpSpPr>
            <p:cNvPr id="12" name="Group 12"/>
            <p:cNvGrpSpPr/>
            <p:nvPr/>
          </p:nvGrpSpPr>
          <p:grpSpPr>
            <a:xfrm>
              <a:off x="1583796" y="651489"/>
              <a:ext cx="16541928" cy="633624"/>
              <a:chOff x="0" y="0"/>
              <a:chExt cx="3267541" cy="125160"/>
            </a:xfrm>
          </p:grpSpPr>
          <p:sp>
            <p:nvSpPr>
              <p:cNvPr id="13" name="Freeform 13"/>
              <p:cNvSpPr/>
              <p:nvPr/>
            </p:nvSpPr>
            <p:spPr>
              <a:xfrm>
                <a:off x="0" y="0"/>
                <a:ext cx="3267541" cy="125160"/>
              </a:xfrm>
              <a:custGeom>
                <a:avLst/>
                <a:gdLst/>
                <a:ahLst/>
                <a:cxnLst/>
                <a:rect l="l" t="t" r="r" b="b"/>
                <a:pathLst>
                  <a:path w="3267541" h="125160">
                    <a:moveTo>
                      <a:pt x="0" y="0"/>
                    </a:moveTo>
                    <a:lnTo>
                      <a:pt x="3267541" y="0"/>
                    </a:lnTo>
                    <a:lnTo>
                      <a:pt x="3267541" y="125160"/>
                    </a:lnTo>
                    <a:lnTo>
                      <a:pt x="0" y="125160"/>
                    </a:lnTo>
                    <a:close/>
                  </a:path>
                </a:pathLst>
              </a:custGeom>
              <a:solidFill>
                <a:srgbClr val="B7D2FF"/>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079"/>
                  </a:lnSpc>
                </a:pPr>
                <a:endParaRPr/>
              </a:p>
            </p:txBody>
          </p:sp>
        </p:gr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7640854" y="651489"/>
              <a:ext cx="4044412" cy="633624"/>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156826" y="651489"/>
              <a:ext cx="4044412" cy="633624"/>
            </a:xfrm>
            <a:prstGeom prst="rect">
              <a:avLst/>
            </a:prstGeom>
          </p:spPr>
        </p:pic>
        <p:pic>
          <p:nvPicPr>
            <p:cNvPr id="17" name="Picture 17"/>
            <p:cNvPicPr>
              <a:picLocks noChangeAspect="1"/>
            </p:cNvPicPr>
            <p:nvPr/>
          </p:nvPicPr>
          <p:blipFill>
            <a:blip r:embed="rId6"/>
            <a:srcRect/>
            <a:stretch>
              <a:fillRect/>
            </a:stretch>
          </p:blipFill>
          <p:spPr>
            <a:xfrm>
              <a:off x="0" y="0"/>
              <a:ext cx="1936602" cy="1936602"/>
            </a:xfrm>
            <a:prstGeom prst="rect">
              <a:avLst/>
            </a:prstGeom>
          </p:spPr>
        </p:pic>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1305" y="51305"/>
              <a:ext cx="1833993" cy="1833993"/>
            </a:xfrm>
            <a:prstGeom prst="rect">
              <a:avLst/>
            </a:prstGeom>
          </p:spPr>
        </p:pic>
        <p:pic>
          <p:nvPicPr>
            <p:cNvPr id="19" name="Picture 1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52807" y="352807"/>
              <a:ext cx="1230989" cy="1230989"/>
            </a:xfrm>
            <a:prstGeom prst="rect">
              <a:avLst/>
            </a:prstGeom>
          </p:spPr>
        </p:pic>
      </p:grpSp>
      <p:grpSp>
        <p:nvGrpSpPr>
          <p:cNvPr id="20" name="Group 20"/>
          <p:cNvGrpSpPr/>
          <p:nvPr/>
        </p:nvGrpSpPr>
        <p:grpSpPr>
          <a:xfrm>
            <a:off x="3025031" y="3307720"/>
            <a:ext cx="444256" cy="444256"/>
            <a:chOff x="0" y="0"/>
            <a:chExt cx="592341" cy="592341"/>
          </a:xfrm>
        </p:grpSpPr>
        <p:pic>
          <p:nvPicPr>
            <p:cNvPr id="21" name="Picture 2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192" y="2192"/>
              <a:ext cx="587956" cy="587956"/>
            </a:xfrm>
            <a:prstGeom prst="rect">
              <a:avLst/>
            </a:prstGeom>
          </p:spPr>
        </p:pic>
        <p:pic>
          <p:nvPicPr>
            <p:cNvPr id="22" name="Picture 22"/>
            <p:cNvPicPr>
              <a:picLocks noChangeAspect="1"/>
            </p:cNvPicPr>
            <p:nvPr/>
          </p:nvPicPr>
          <p:blipFill>
            <a:blip r:embed="rId6"/>
            <a:srcRect/>
            <a:stretch>
              <a:fillRect/>
            </a:stretch>
          </p:blipFill>
          <p:spPr>
            <a:xfrm>
              <a:off x="0" y="0"/>
              <a:ext cx="592341" cy="592341"/>
            </a:xfrm>
            <a:prstGeom prst="rect">
              <a:avLst/>
            </a:prstGeom>
          </p:spPr>
        </p:pic>
      </p:grpSp>
      <p:grpSp>
        <p:nvGrpSpPr>
          <p:cNvPr id="23" name="Group 23"/>
          <p:cNvGrpSpPr/>
          <p:nvPr/>
        </p:nvGrpSpPr>
        <p:grpSpPr>
          <a:xfrm>
            <a:off x="7981558" y="3307720"/>
            <a:ext cx="444256" cy="444256"/>
            <a:chOff x="0" y="0"/>
            <a:chExt cx="592341" cy="592341"/>
          </a:xfrm>
        </p:grpSpPr>
        <p:pic>
          <p:nvPicPr>
            <p:cNvPr id="24" name="Picture 2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192" y="2192"/>
              <a:ext cx="587956" cy="587956"/>
            </a:xfrm>
            <a:prstGeom prst="rect">
              <a:avLst/>
            </a:prstGeom>
          </p:spPr>
        </p:pic>
        <p:pic>
          <p:nvPicPr>
            <p:cNvPr id="25" name="Picture 25"/>
            <p:cNvPicPr>
              <a:picLocks noChangeAspect="1"/>
            </p:cNvPicPr>
            <p:nvPr/>
          </p:nvPicPr>
          <p:blipFill>
            <a:blip r:embed="rId6"/>
            <a:srcRect/>
            <a:stretch>
              <a:fillRect/>
            </a:stretch>
          </p:blipFill>
          <p:spPr>
            <a:xfrm>
              <a:off x="0" y="0"/>
              <a:ext cx="592341" cy="592341"/>
            </a:xfrm>
            <a:prstGeom prst="rect">
              <a:avLst/>
            </a:prstGeom>
          </p:spPr>
        </p:pic>
      </p:grpSp>
      <p:grpSp>
        <p:nvGrpSpPr>
          <p:cNvPr id="26" name="Group 26"/>
          <p:cNvGrpSpPr/>
          <p:nvPr/>
        </p:nvGrpSpPr>
        <p:grpSpPr>
          <a:xfrm>
            <a:off x="5507131" y="7234416"/>
            <a:ext cx="444256" cy="444256"/>
            <a:chOff x="0" y="0"/>
            <a:chExt cx="592341" cy="592341"/>
          </a:xfrm>
        </p:grpSpPr>
        <p:pic>
          <p:nvPicPr>
            <p:cNvPr id="27" name="Picture 2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192" y="2192"/>
              <a:ext cx="587956" cy="587956"/>
            </a:xfrm>
            <a:prstGeom prst="rect">
              <a:avLst/>
            </a:prstGeom>
          </p:spPr>
        </p:pic>
        <p:pic>
          <p:nvPicPr>
            <p:cNvPr id="28" name="Picture 28"/>
            <p:cNvPicPr>
              <a:picLocks noChangeAspect="1"/>
            </p:cNvPicPr>
            <p:nvPr/>
          </p:nvPicPr>
          <p:blipFill>
            <a:blip r:embed="rId6"/>
            <a:srcRect/>
            <a:stretch>
              <a:fillRect/>
            </a:stretch>
          </p:blipFill>
          <p:spPr>
            <a:xfrm>
              <a:off x="0" y="0"/>
              <a:ext cx="592341" cy="592341"/>
            </a:xfrm>
            <a:prstGeom prst="rect">
              <a:avLst/>
            </a:prstGeom>
          </p:spPr>
        </p:pic>
      </p:grpSp>
      <p:grpSp>
        <p:nvGrpSpPr>
          <p:cNvPr id="29" name="Group 29"/>
          <p:cNvGrpSpPr/>
          <p:nvPr/>
        </p:nvGrpSpPr>
        <p:grpSpPr>
          <a:xfrm>
            <a:off x="12934249" y="3307720"/>
            <a:ext cx="444256" cy="444256"/>
            <a:chOff x="0" y="0"/>
            <a:chExt cx="592341" cy="592341"/>
          </a:xfrm>
        </p:grpSpPr>
        <p:pic>
          <p:nvPicPr>
            <p:cNvPr id="30" name="Picture 3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192" y="2192"/>
              <a:ext cx="587956" cy="587956"/>
            </a:xfrm>
            <a:prstGeom prst="rect">
              <a:avLst/>
            </a:prstGeom>
          </p:spPr>
        </p:pic>
        <p:pic>
          <p:nvPicPr>
            <p:cNvPr id="31" name="Picture 31"/>
            <p:cNvPicPr>
              <a:picLocks noChangeAspect="1"/>
            </p:cNvPicPr>
            <p:nvPr/>
          </p:nvPicPr>
          <p:blipFill>
            <a:blip r:embed="rId6"/>
            <a:srcRect/>
            <a:stretch>
              <a:fillRect/>
            </a:stretch>
          </p:blipFill>
          <p:spPr>
            <a:xfrm>
              <a:off x="0" y="0"/>
              <a:ext cx="592341" cy="592341"/>
            </a:xfrm>
            <a:prstGeom prst="rect">
              <a:avLst/>
            </a:prstGeom>
          </p:spPr>
        </p:pic>
      </p:grpSp>
      <p:grpSp>
        <p:nvGrpSpPr>
          <p:cNvPr id="32" name="Group 32"/>
          <p:cNvGrpSpPr/>
          <p:nvPr/>
        </p:nvGrpSpPr>
        <p:grpSpPr>
          <a:xfrm>
            <a:off x="10459822" y="7234416"/>
            <a:ext cx="444256" cy="444256"/>
            <a:chOff x="0" y="0"/>
            <a:chExt cx="592341" cy="592341"/>
          </a:xfrm>
        </p:grpSpPr>
        <p:pic>
          <p:nvPicPr>
            <p:cNvPr id="33" name="Picture 3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192" y="2192"/>
              <a:ext cx="587956" cy="587956"/>
            </a:xfrm>
            <a:prstGeom prst="rect">
              <a:avLst/>
            </a:prstGeom>
          </p:spPr>
        </p:pic>
        <p:pic>
          <p:nvPicPr>
            <p:cNvPr id="34" name="Picture 34"/>
            <p:cNvPicPr>
              <a:picLocks noChangeAspect="1"/>
            </p:cNvPicPr>
            <p:nvPr/>
          </p:nvPicPr>
          <p:blipFill>
            <a:blip r:embed="rId6"/>
            <a:srcRect/>
            <a:stretch>
              <a:fillRect/>
            </a:stretch>
          </p:blipFill>
          <p:spPr>
            <a:xfrm>
              <a:off x="0" y="0"/>
              <a:ext cx="592341" cy="592341"/>
            </a:xfrm>
            <a:prstGeom prst="rect">
              <a:avLst/>
            </a:prstGeom>
          </p:spPr>
        </p:pic>
      </p:grpSp>
      <p:grpSp>
        <p:nvGrpSpPr>
          <p:cNvPr id="35" name="Group 35"/>
          <p:cNvGrpSpPr/>
          <p:nvPr/>
        </p:nvGrpSpPr>
        <p:grpSpPr>
          <a:xfrm>
            <a:off x="8414816" y="876356"/>
            <a:ext cx="8844484" cy="612082"/>
            <a:chOff x="0" y="0"/>
            <a:chExt cx="11792645" cy="816109"/>
          </a:xfrm>
        </p:grpSpPr>
        <p:sp>
          <p:nvSpPr>
            <p:cNvPr id="36" name="TextBox 36"/>
            <p:cNvSpPr txBox="1"/>
            <p:nvPr/>
          </p:nvSpPr>
          <p:spPr>
            <a:xfrm>
              <a:off x="0"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项目介绍</a:t>
              </a:r>
            </a:p>
          </p:txBody>
        </p:sp>
        <p:sp>
          <p:nvSpPr>
            <p:cNvPr id="37" name="TextBox 37"/>
            <p:cNvSpPr txBox="1"/>
            <p:nvPr/>
          </p:nvSpPr>
          <p:spPr>
            <a:xfrm>
              <a:off x="1894434"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38" name="TextBox 38"/>
            <p:cNvSpPr txBox="1"/>
            <p:nvPr/>
          </p:nvSpPr>
          <p:spPr>
            <a:xfrm>
              <a:off x="3788869" y="146883"/>
              <a:ext cx="3110484"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项目产品（服务）</a:t>
              </a:r>
            </a:p>
          </p:txBody>
        </p:sp>
        <p:pic>
          <p:nvPicPr>
            <p:cNvPr id="39" name="Picture 39"/>
            <p:cNvPicPr>
              <a:picLocks noChangeAspect="1"/>
            </p:cNvPicPr>
            <p:nvPr/>
          </p:nvPicPr>
          <p:blipFill>
            <a:blip r:embed="rId13">
              <a:alphaModFix amt="70000"/>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303645" y="0"/>
              <a:ext cx="2594566" cy="816109"/>
            </a:xfrm>
            <a:prstGeom prst="rect">
              <a:avLst/>
            </a:prstGeom>
          </p:spPr>
        </p:pic>
        <p:sp>
          <p:nvSpPr>
            <p:cNvPr id="40" name="TextBox 40"/>
            <p:cNvSpPr txBox="1"/>
            <p:nvPr/>
          </p:nvSpPr>
          <p:spPr>
            <a:xfrm>
              <a:off x="7330978" y="146883"/>
              <a:ext cx="2387815"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粗体"/>
                </a:rPr>
                <a:t>商业模式</a:t>
              </a:r>
            </a:p>
          </p:txBody>
        </p:sp>
        <p:sp>
          <p:nvSpPr>
            <p:cNvPr id="41" name="TextBox 41"/>
            <p:cNvSpPr txBox="1"/>
            <p:nvPr/>
          </p:nvSpPr>
          <p:spPr>
            <a:xfrm>
              <a:off x="10302504"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grpSp>
        <p:nvGrpSpPr>
          <p:cNvPr id="42" name="Group 42"/>
          <p:cNvGrpSpPr/>
          <p:nvPr/>
        </p:nvGrpSpPr>
        <p:grpSpPr>
          <a:xfrm>
            <a:off x="3583587" y="3307720"/>
            <a:ext cx="3279710" cy="1613600"/>
            <a:chOff x="0" y="0"/>
            <a:chExt cx="4372947" cy="2151467"/>
          </a:xfrm>
        </p:grpSpPr>
        <p:sp>
          <p:nvSpPr>
            <p:cNvPr id="43" name="TextBox 43"/>
            <p:cNvSpPr txBox="1"/>
            <p:nvPr/>
          </p:nvSpPr>
          <p:spPr>
            <a:xfrm>
              <a:off x="0" y="814157"/>
              <a:ext cx="4372947" cy="13373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a:t>
              </a:r>
            </a:p>
          </p:txBody>
        </p:sp>
        <p:sp>
          <p:nvSpPr>
            <p:cNvPr id="44" name="TextBox 44"/>
            <p:cNvSpPr txBox="1"/>
            <p:nvPr/>
          </p:nvSpPr>
          <p:spPr>
            <a:xfrm>
              <a:off x="0" y="-47625"/>
              <a:ext cx="437294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请在此处输入标题</a:t>
              </a:r>
            </a:p>
          </p:txBody>
        </p:sp>
      </p:grpSp>
      <p:grpSp>
        <p:nvGrpSpPr>
          <p:cNvPr id="45" name="Group 45"/>
          <p:cNvGrpSpPr/>
          <p:nvPr/>
        </p:nvGrpSpPr>
        <p:grpSpPr>
          <a:xfrm>
            <a:off x="8540114" y="3307720"/>
            <a:ext cx="3279710" cy="1613600"/>
            <a:chOff x="0" y="0"/>
            <a:chExt cx="4372947" cy="2151467"/>
          </a:xfrm>
        </p:grpSpPr>
        <p:sp>
          <p:nvSpPr>
            <p:cNvPr id="46" name="TextBox 46"/>
            <p:cNvSpPr txBox="1"/>
            <p:nvPr/>
          </p:nvSpPr>
          <p:spPr>
            <a:xfrm>
              <a:off x="0" y="814157"/>
              <a:ext cx="4372947" cy="13373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a:t>
              </a:r>
            </a:p>
          </p:txBody>
        </p:sp>
        <p:sp>
          <p:nvSpPr>
            <p:cNvPr id="47" name="TextBox 47"/>
            <p:cNvSpPr txBox="1"/>
            <p:nvPr/>
          </p:nvSpPr>
          <p:spPr>
            <a:xfrm>
              <a:off x="0" y="-47625"/>
              <a:ext cx="437294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请在此处输入标题</a:t>
              </a:r>
            </a:p>
          </p:txBody>
        </p:sp>
      </p:grpSp>
      <p:grpSp>
        <p:nvGrpSpPr>
          <p:cNvPr id="48" name="Group 48"/>
          <p:cNvGrpSpPr/>
          <p:nvPr/>
        </p:nvGrpSpPr>
        <p:grpSpPr>
          <a:xfrm>
            <a:off x="6061850" y="7234416"/>
            <a:ext cx="3279710" cy="1613600"/>
            <a:chOff x="0" y="0"/>
            <a:chExt cx="4372947" cy="2151467"/>
          </a:xfrm>
        </p:grpSpPr>
        <p:sp>
          <p:nvSpPr>
            <p:cNvPr id="49" name="TextBox 49"/>
            <p:cNvSpPr txBox="1"/>
            <p:nvPr/>
          </p:nvSpPr>
          <p:spPr>
            <a:xfrm>
              <a:off x="0" y="814157"/>
              <a:ext cx="4372947" cy="13373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a:t>
              </a:r>
            </a:p>
          </p:txBody>
        </p:sp>
        <p:sp>
          <p:nvSpPr>
            <p:cNvPr id="50" name="TextBox 50"/>
            <p:cNvSpPr txBox="1"/>
            <p:nvPr/>
          </p:nvSpPr>
          <p:spPr>
            <a:xfrm>
              <a:off x="0" y="-47625"/>
              <a:ext cx="437294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请在此处输入标题</a:t>
              </a:r>
            </a:p>
          </p:txBody>
        </p:sp>
      </p:grpSp>
      <p:grpSp>
        <p:nvGrpSpPr>
          <p:cNvPr id="51" name="Group 51"/>
          <p:cNvGrpSpPr/>
          <p:nvPr/>
        </p:nvGrpSpPr>
        <p:grpSpPr>
          <a:xfrm>
            <a:off x="13496641" y="3307720"/>
            <a:ext cx="3279710" cy="1613600"/>
            <a:chOff x="0" y="0"/>
            <a:chExt cx="4372947" cy="2151467"/>
          </a:xfrm>
        </p:grpSpPr>
        <p:sp>
          <p:nvSpPr>
            <p:cNvPr id="52" name="TextBox 52"/>
            <p:cNvSpPr txBox="1"/>
            <p:nvPr/>
          </p:nvSpPr>
          <p:spPr>
            <a:xfrm>
              <a:off x="0" y="814157"/>
              <a:ext cx="4372947" cy="13373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a:t>
              </a:r>
            </a:p>
          </p:txBody>
        </p:sp>
        <p:sp>
          <p:nvSpPr>
            <p:cNvPr id="53" name="TextBox 53"/>
            <p:cNvSpPr txBox="1"/>
            <p:nvPr/>
          </p:nvSpPr>
          <p:spPr>
            <a:xfrm>
              <a:off x="0" y="-47625"/>
              <a:ext cx="437294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请在此处输入标题</a:t>
              </a:r>
            </a:p>
          </p:txBody>
        </p:sp>
      </p:grpSp>
      <p:grpSp>
        <p:nvGrpSpPr>
          <p:cNvPr id="54" name="Group 54"/>
          <p:cNvGrpSpPr/>
          <p:nvPr/>
        </p:nvGrpSpPr>
        <p:grpSpPr>
          <a:xfrm>
            <a:off x="11018378" y="7234416"/>
            <a:ext cx="3279710" cy="1613600"/>
            <a:chOff x="0" y="0"/>
            <a:chExt cx="4372947" cy="2151467"/>
          </a:xfrm>
        </p:grpSpPr>
        <p:sp>
          <p:nvSpPr>
            <p:cNvPr id="55" name="TextBox 55"/>
            <p:cNvSpPr txBox="1"/>
            <p:nvPr/>
          </p:nvSpPr>
          <p:spPr>
            <a:xfrm>
              <a:off x="0" y="814157"/>
              <a:ext cx="4372947" cy="13373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a:t>
              </a:r>
            </a:p>
          </p:txBody>
        </p:sp>
        <p:sp>
          <p:nvSpPr>
            <p:cNvPr id="56" name="TextBox 56"/>
            <p:cNvSpPr txBox="1"/>
            <p:nvPr/>
          </p:nvSpPr>
          <p:spPr>
            <a:xfrm>
              <a:off x="0" y="-47625"/>
              <a:ext cx="437294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请在此处输入标题</a:t>
              </a:r>
            </a:p>
          </p:txBody>
        </p:sp>
      </p:grpSp>
      <p:pic>
        <p:nvPicPr>
          <p:cNvPr id="57" name="Picture 57"/>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10365"/>
          <a:stretch>
            <a:fillRect/>
          </a:stretch>
        </p:blipFill>
        <p:spPr>
          <a:xfrm rot="-6792750">
            <a:off x="-795948" y="7630716"/>
            <a:ext cx="5912242" cy="49645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771077" y="876356"/>
            <a:ext cx="5466206" cy="1392966"/>
            <a:chOff x="0" y="0"/>
            <a:chExt cx="7288274" cy="1857288"/>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86995" cy="686995"/>
            </a:xfrm>
            <a:prstGeom prst="rect">
              <a:avLst/>
            </a:prstGeom>
          </p:spPr>
        </p:pic>
        <p:sp>
          <p:nvSpPr>
            <p:cNvPr id="4" name="TextBox 4"/>
            <p:cNvSpPr txBox="1"/>
            <p:nvPr/>
          </p:nvSpPr>
          <p:spPr>
            <a:xfrm>
              <a:off x="343498" y="107875"/>
              <a:ext cx="6944777" cy="1062990"/>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获利方式</a:t>
              </a:r>
            </a:p>
          </p:txBody>
        </p:sp>
        <p:sp>
          <p:nvSpPr>
            <p:cNvPr id="5" name="TextBox 5"/>
            <p:cNvSpPr txBox="1"/>
            <p:nvPr/>
          </p:nvSpPr>
          <p:spPr>
            <a:xfrm>
              <a:off x="343498" y="1385572"/>
              <a:ext cx="6944777" cy="471717"/>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How to Profit</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2810510"/>
            <a:ext cx="6470752" cy="6447790"/>
          </a:xfrm>
          <a:prstGeom prst="rect">
            <a:avLst/>
          </a:prstGeom>
        </p:spPr>
      </p:pic>
      <p:grpSp>
        <p:nvGrpSpPr>
          <p:cNvPr id="7" name="Group 7"/>
          <p:cNvGrpSpPr/>
          <p:nvPr/>
        </p:nvGrpSpPr>
        <p:grpSpPr>
          <a:xfrm>
            <a:off x="8750314" y="2810510"/>
            <a:ext cx="8508986" cy="1613600"/>
            <a:chOff x="0" y="0"/>
            <a:chExt cx="11345315" cy="2151467"/>
          </a:xfrm>
        </p:grpSpPr>
        <p:sp>
          <p:nvSpPr>
            <p:cNvPr id="8" name="TextBox 8"/>
            <p:cNvSpPr txBox="1"/>
            <p:nvPr/>
          </p:nvSpPr>
          <p:spPr>
            <a:xfrm>
              <a:off x="0" y="814157"/>
              <a:ext cx="11345315" cy="13373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演示文稿是实用的工具，如果您想在演示文稿中展现内容，可以选择多种方式。您可以在讲座中包含团队照片，产品说明或目标。这一切都取决于您的演示文稿的目的，以及您计划如何安排您的详细信息。 </a:t>
              </a:r>
            </a:p>
          </p:txBody>
        </p:sp>
        <p:sp>
          <p:nvSpPr>
            <p:cNvPr id="9" name="TextBox 9"/>
            <p:cNvSpPr txBox="1"/>
            <p:nvPr/>
          </p:nvSpPr>
          <p:spPr>
            <a:xfrm>
              <a:off x="0" y="-47625"/>
              <a:ext cx="11345315"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请在此处输入标题</a:t>
              </a:r>
            </a:p>
          </p:txBody>
        </p:sp>
      </p:grpSp>
      <p:grpSp>
        <p:nvGrpSpPr>
          <p:cNvPr id="10" name="Group 10"/>
          <p:cNvGrpSpPr/>
          <p:nvPr/>
        </p:nvGrpSpPr>
        <p:grpSpPr>
          <a:xfrm>
            <a:off x="8750314" y="5227605"/>
            <a:ext cx="8508986" cy="1613600"/>
            <a:chOff x="0" y="0"/>
            <a:chExt cx="11345315" cy="2151467"/>
          </a:xfrm>
        </p:grpSpPr>
        <p:sp>
          <p:nvSpPr>
            <p:cNvPr id="11" name="TextBox 11"/>
            <p:cNvSpPr txBox="1"/>
            <p:nvPr/>
          </p:nvSpPr>
          <p:spPr>
            <a:xfrm>
              <a:off x="0" y="814157"/>
              <a:ext cx="11345315" cy="13373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演示文稿是实用的工具，如果您想在演示文稿中展现内容，可以选择多种方式。您可以在讲座中包含团队照片，产品说明或目标。这一切都取决于您的演示文稿的目的，以及您计划如何安排您的详细信息。 </a:t>
              </a:r>
            </a:p>
          </p:txBody>
        </p:sp>
        <p:sp>
          <p:nvSpPr>
            <p:cNvPr id="12" name="TextBox 12"/>
            <p:cNvSpPr txBox="1"/>
            <p:nvPr/>
          </p:nvSpPr>
          <p:spPr>
            <a:xfrm>
              <a:off x="0" y="-47625"/>
              <a:ext cx="11345315"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请在此处输入标题</a:t>
              </a:r>
            </a:p>
          </p:txBody>
        </p:sp>
      </p:grpSp>
      <p:grpSp>
        <p:nvGrpSpPr>
          <p:cNvPr id="13" name="Group 13"/>
          <p:cNvGrpSpPr/>
          <p:nvPr/>
        </p:nvGrpSpPr>
        <p:grpSpPr>
          <a:xfrm>
            <a:off x="8750314" y="7644700"/>
            <a:ext cx="8508986" cy="1613600"/>
            <a:chOff x="0" y="0"/>
            <a:chExt cx="11345315" cy="2151467"/>
          </a:xfrm>
        </p:grpSpPr>
        <p:sp>
          <p:nvSpPr>
            <p:cNvPr id="14" name="TextBox 14"/>
            <p:cNvSpPr txBox="1"/>
            <p:nvPr/>
          </p:nvSpPr>
          <p:spPr>
            <a:xfrm>
              <a:off x="0" y="814157"/>
              <a:ext cx="11345315" cy="13373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演示文稿是实用的工具，如果您想在演示文稿中展现内容，可以选择多种方式。您可以在讲座中包含团队照片，产品说明或目标。这一切都取决于您的演示文稿的目的，以及您计划如何安排您的详细信息。 </a:t>
              </a:r>
            </a:p>
          </p:txBody>
        </p:sp>
        <p:sp>
          <p:nvSpPr>
            <p:cNvPr id="15" name="TextBox 15"/>
            <p:cNvSpPr txBox="1"/>
            <p:nvPr/>
          </p:nvSpPr>
          <p:spPr>
            <a:xfrm>
              <a:off x="0" y="-47625"/>
              <a:ext cx="11345315"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请在此处输入标题</a:t>
              </a:r>
            </a:p>
          </p:txBody>
        </p:sp>
      </p:grpSp>
      <p:grpSp>
        <p:nvGrpSpPr>
          <p:cNvPr id="16" name="Group 16"/>
          <p:cNvGrpSpPr/>
          <p:nvPr/>
        </p:nvGrpSpPr>
        <p:grpSpPr>
          <a:xfrm>
            <a:off x="8414816" y="876356"/>
            <a:ext cx="8844484" cy="612082"/>
            <a:chOff x="0" y="0"/>
            <a:chExt cx="11792645" cy="816109"/>
          </a:xfrm>
        </p:grpSpPr>
        <p:sp>
          <p:nvSpPr>
            <p:cNvPr id="17" name="TextBox 17"/>
            <p:cNvSpPr txBox="1"/>
            <p:nvPr/>
          </p:nvSpPr>
          <p:spPr>
            <a:xfrm>
              <a:off x="0"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项目介绍</a:t>
              </a:r>
            </a:p>
          </p:txBody>
        </p:sp>
        <p:sp>
          <p:nvSpPr>
            <p:cNvPr id="18" name="TextBox 18"/>
            <p:cNvSpPr txBox="1"/>
            <p:nvPr/>
          </p:nvSpPr>
          <p:spPr>
            <a:xfrm>
              <a:off x="1894434"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19" name="TextBox 19"/>
            <p:cNvSpPr txBox="1"/>
            <p:nvPr/>
          </p:nvSpPr>
          <p:spPr>
            <a:xfrm>
              <a:off x="3788869" y="146883"/>
              <a:ext cx="3110484"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项目产品（服务）</a:t>
              </a:r>
            </a:p>
          </p:txBody>
        </p:sp>
        <p:pic>
          <p:nvPicPr>
            <p:cNvPr id="20" name="Picture 20"/>
            <p:cNvPicPr>
              <a:picLocks noChangeAspect="1"/>
            </p:cNvPicPr>
            <p:nvPr/>
          </p:nvPicPr>
          <p:blipFill>
            <a:blip r:embed="rId6">
              <a:alphaModFix am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03645" y="0"/>
              <a:ext cx="2594566" cy="816109"/>
            </a:xfrm>
            <a:prstGeom prst="rect">
              <a:avLst/>
            </a:prstGeom>
          </p:spPr>
        </p:pic>
        <p:sp>
          <p:nvSpPr>
            <p:cNvPr id="21" name="TextBox 21"/>
            <p:cNvSpPr txBox="1"/>
            <p:nvPr/>
          </p:nvSpPr>
          <p:spPr>
            <a:xfrm>
              <a:off x="7330978" y="146883"/>
              <a:ext cx="2387815"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粗体"/>
                </a:rPr>
                <a:t>商业模式</a:t>
              </a:r>
            </a:p>
          </p:txBody>
        </p:sp>
        <p:sp>
          <p:nvSpPr>
            <p:cNvPr id="22" name="TextBox 22"/>
            <p:cNvSpPr txBox="1"/>
            <p:nvPr/>
          </p:nvSpPr>
          <p:spPr>
            <a:xfrm>
              <a:off x="10302504"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22616449" y="2356541"/>
            <a:ext cx="271610" cy="271610"/>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2E0FF"/>
            </a:solidFill>
          </p:spPr>
        </p:sp>
        <p:sp>
          <p:nvSpPr>
            <p:cNvPr id="4" name="TextBox 4"/>
            <p:cNvSpPr txBox="1"/>
            <p:nvPr/>
          </p:nvSpPr>
          <p:spPr>
            <a:xfrm>
              <a:off x="76200" y="66675"/>
              <a:ext cx="660400" cy="669925"/>
            </a:xfrm>
            <a:prstGeom prst="rect">
              <a:avLst/>
            </a:prstGeom>
          </p:spPr>
          <p:txBody>
            <a:bodyPr lIns="50800" tIns="50800" rIns="50800" bIns="50800" rtlCol="0" anchor="ctr"/>
            <a:lstStyle/>
            <a:p>
              <a:pPr algn="ctr">
                <a:lnSpc>
                  <a:spcPts val="1120"/>
                </a:lnSpc>
              </a:pPr>
              <a:endParaRPr/>
            </a:p>
          </p:txBody>
        </p:sp>
      </p:grpSp>
      <p:grpSp>
        <p:nvGrpSpPr>
          <p:cNvPr id="5" name="Group 5"/>
          <p:cNvGrpSpPr/>
          <p:nvPr/>
        </p:nvGrpSpPr>
        <p:grpSpPr>
          <a:xfrm>
            <a:off x="-19630716" y="2356541"/>
            <a:ext cx="271610" cy="27161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2E0FF"/>
            </a:solidFill>
          </p:spPr>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1120"/>
                </a:lnSpc>
              </a:pPr>
              <a:endParaRPr/>
            </a:p>
          </p:txBody>
        </p:sp>
      </p:grpSp>
      <p:grpSp>
        <p:nvGrpSpPr>
          <p:cNvPr id="8" name="Group 8"/>
          <p:cNvGrpSpPr/>
          <p:nvPr/>
        </p:nvGrpSpPr>
        <p:grpSpPr>
          <a:xfrm>
            <a:off x="-16628135" y="2356541"/>
            <a:ext cx="271610" cy="27161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2E0FF"/>
            </a:solidFill>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1120"/>
                </a:lnSpc>
              </a:pPr>
              <a:endParaRPr/>
            </a:p>
          </p:txBody>
        </p:sp>
      </p:grpSp>
      <p:grpSp>
        <p:nvGrpSpPr>
          <p:cNvPr id="11" name="Group 11"/>
          <p:cNvGrpSpPr/>
          <p:nvPr/>
        </p:nvGrpSpPr>
        <p:grpSpPr>
          <a:xfrm>
            <a:off x="-13670978" y="2356541"/>
            <a:ext cx="271610" cy="27161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2E0FF"/>
            </a:solidFill>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1120"/>
                </a:lnSpc>
              </a:pPr>
              <a:endParaRPr/>
            </a:p>
          </p:txBody>
        </p:sp>
      </p:grpSp>
      <p:grpSp>
        <p:nvGrpSpPr>
          <p:cNvPr id="14" name="Group 14"/>
          <p:cNvGrpSpPr/>
          <p:nvPr/>
        </p:nvGrpSpPr>
        <p:grpSpPr>
          <a:xfrm>
            <a:off x="8414816" y="876356"/>
            <a:ext cx="8844484" cy="612082"/>
            <a:chOff x="0" y="0"/>
            <a:chExt cx="11792645" cy="816109"/>
          </a:xfrm>
        </p:grpSpPr>
        <p:sp>
          <p:nvSpPr>
            <p:cNvPr id="15" name="TextBox 15"/>
            <p:cNvSpPr txBox="1"/>
            <p:nvPr/>
          </p:nvSpPr>
          <p:spPr>
            <a:xfrm>
              <a:off x="0"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项目介绍</a:t>
              </a:r>
            </a:p>
          </p:txBody>
        </p:sp>
        <p:sp>
          <p:nvSpPr>
            <p:cNvPr id="16" name="TextBox 16"/>
            <p:cNvSpPr txBox="1"/>
            <p:nvPr/>
          </p:nvSpPr>
          <p:spPr>
            <a:xfrm>
              <a:off x="1894434"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17" name="TextBox 17"/>
            <p:cNvSpPr txBox="1"/>
            <p:nvPr/>
          </p:nvSpPr>
          <p:spPr>
            <a:xfrm>
              <a:off x="3788869" y="146883"/>
              <a:ext cx="3110484"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项目产品（服务）</a:t>
              </a:r>
            </a:p>
          </p:txBody>
        </p:sp>
        <p:pic>
          <p:nvPicPr>
            <p:cNvPr id="18" name="Picture 18"/>
            <p:cNvPicPr>
              <a:picLocks noChangeAspect="1"/>
            </p:cNvPicPr>
            <p:nvPr/>
          </p:nvPicPr>
          <p:blipFill>
            <a:blip r:embed="rId2">
              <a:alphaModFix amt="7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03645" y="0"/>
              <a:ext cx="2594566" cy="816109"/>
            </a:xfrm>
            <a:prstGeom prst="rect">
              <a:avLst/>
            </a:prstGeom>
          </p:spPr>
        </p:pic>
        <p:sp>
          <p:nvSpPr>
            <p:cNvPr id="19" name="TextBox 19"/>
            <p:cNvSpPr txBox="1"/>
            <p:nvPr/>
          </p:nvSpPr>
          <p:spPr>
            <a:xfrm>
              <a:off x="7330978" y="146883"/>
              <a:ext cx="2387815"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粗体"/>
                </a:rPr>
                <a:t>商业模式</a:t>
              </a:r>
            </a:p>
          </p:txBody>
        </p:sp>
        <p:sp>
          <p:nvSpPr>
            <p:cNvPr id="20" name="TextBox 20"/>
            <p:cNvSpPr txBox="1"/>
            <p:nvPr/>
          </p:nvSpPr>
          <p:spPr>
            <a:xfrm>
              <a:off x="10302504"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grpSp>
        <p:nvGrpSpPr>
          <p:cNvPr id="21" name="Group 21"/>
          <p:cNvGrpSpPr/>
          <p:nvPr/>
        </p:nvGrpSpPr>
        <p:grpSpPr>
          <a:xfrm>
            <a:off x="771077" y="876356"/>
            <a:ext cx="5466206" cy="1393032"/>
            <a:chOff x="0" y="0"/>
            <a:chExt cx="7288274" cy="1857376"/>
          </a:xfrm>
        </p:grpSpPr>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686995" cy="686995"/>
            </a:xfrm>
            <a:prstGeom prst="rect">
              <a:avLst/>
            </a:prstGeom>
          </p:spPr>
        </p:pic>
        <p:sp>
          <p:nvSpPr>
            <p:cNvPr id="23" name="TextBox 23"/>
            <p:cNvSpPr txBox="1"/>
            <p:nvPr/>
          </p:nvSpPr>
          <p:spPr>
            <a:xfrm>
              <a:off x="343498" y="107875"/>
              <a:ext cx="6944777" cy="1062990"/>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发展计划</a:t>
              </a:r>
            </a:p>
          </p:txBody>
        </p:sp>
        <p:sp>
          <p:nvSpPr>
            <p:cNvPr id="24" name="TextBox 24"/>
            <p:cNvSpPr txBox="1"/>
            <p:nvPr/>
          </p:nvSpPr>
          <p:spPr>
            <a:xfrm>
              <a:off x="343498" y="1385572"/>
              <a:ext cx="6944777"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Development Plan</a:t>
              </a:r>
            </a:p>
          </p:txBody>
        </p:sp>
      </p:grpSp>
      <p:grpSp>
        <p:nvGrpSpPr>
          <p:cNvPr id="25" name="Group 25"/>
          <p:cNvGrpSpPr/>
          <p:nvPr/>
        </p:nvGrpSpPr>
        <p:grpSpPr>
          <a:xfrm>
            <a:off x="1762799" y="5668632"/>
            <a:ext cx="3081948" cy="3335606"/>
            <a:chOff x="0" y="0"/>
            <a:chExt cx="4109264" cy="4447474"/>
          </a:xfrm>
        </p:grpSpPr>
        <p:grpSp>
          <p:nvGrpSpPr>
            <p:cNvPr id="26" name="Group 26"/>
            <p:cNvGrpSpPr/>
            <p:nvPr/>
          </p:nvGrpSpPr>
          <p:grpSpPr>
            <a:xfrm>
              <a:off x="0" y="0"/>
              <a:ext cx="4109264" cy="4447474"/>
              <a:chOff x="0" y="0"/>
              <a:chExt cx="1305883" cy="1413362"/>
            </a:xfrm>
          </p:grpSpPr>
          <p:sp>
            <p:nvSpPr>
              <p:cNvPr id="27" name="Freeform 27"/>
              <p:cNvSpPr/>
              <p:nvPr/>
            </p:nvSpPr>
            <p:spPr>
              <a:xfrm>
                <a:off x="0" y="0"/>
                <a:ext cx="1305883" cy="1413363"/>
              </a:xfrm>
              <a:custGeom>
                <a:avLst/>
                <a:gdLst/>
                <a:ahLst/>
                <a:cxnLst/>
                <a:rect l="l" t="t" r="r" b="b"/>
                <a:pathLst>
                  <a:path w="1305883" h="1413363">
                    <a:moveTo>
                      <a:pt x="1181423" y="1413362"/>
                    </a:moveTo>
                    <a:lnTo>
                      <a:pt x="124460" y="1413362"/>
                    </a:lnTo>
                    <a:cubicBezTo>
                      <a:pt x="55880" y="1413362"/>
                      <a:pt x="0" y="1357482"/>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28" name="Group 28"/>
            <p:cNvGrpSpPr/>
            <p:nvPr/>
          </p:nvGrpSpPr>
          <p:grpSpPr>
            <a:xfrm>
              <a:off x="0" y="0"/>
              <a:ext cx="4109264" cy="4235308"/>
              <a:chOff x="0" y="0"/>
              <a:chExt cx="1305883" cy="1345938"/>
            </a:xfrm>
          </p:grpSpPr>
          <p:sp>
            <p:nvSpPr>
              <p:cNvPr id="29" name="Freeform 29"/>
              <p:cNvSpPr/>
              <p:nvPr/>
            </p:nvSpPr>
            <p:spPr>
              <a:xfrm>
                <a:off x="0" y="0"/>
                <a:ext cx="1305883" cy="1345938"/>
              </a:xfrm>
              <a:custGeom>
                <a:avLst/>
                <a:gdLst/>
                <a:ahLst/>
                <a:cxnLst/>
                <a:rect l="l" t="t" r="r" b="b"/>
                <a:pathLst>
                  <a:path w="1305883" h="1345938">
                    <a:moveTo>
                      <a:pt x="1181423" y="1345938"/>
                    </a:moveTo>
                    <a:lnTo>
                      <a:pt x="124460" y="1345938"/>
                    </a:lnTo>
                    <a:cubicBezTo>
                      <a:pt x="55880" y="1345938"/>
                      <a:pt x="0" y="1290058"/>
                      <a:pt x="0" y="1221478"/>
                    </a:cubicBezTo>
                    <a:lnTo>
                      <a:pt x="0" y="124460"/>
                    </a:lnTo>
                    <a:cubicBezTo>
                      <a:pt x="0" y="55880"/>
                      <a:pt x="55880" y="0"/>
                      <a:pt x="124460" y="0"/>
                    </a:cubicBezTo>
                    <a:lnTo>
                      <a:pt x="1181423" y="0"/>
                    </a:lnTo>
                    <a:cubicBezTo>
                      <a:pt x="1250003" y="0"/>
                      <a:pt x="1305883" y="55880"/>
                      <a:pt x="1305883" y="124460"/>
                    </a:cubicBezTo>
                    <a:lnTo>
                      <a:pt x="1305883" y="1221478"/>
                    </a:lnTo>
                    <a:cubicBezTo>
                      <a:pt x="1305883" y="1290058"/>
                      <a:pt x="1250003" y="1345938"/>
                      <a:pt x="1181423" y="1345938"/>
                    </a:cubicBezTo>
                    <a:close/>
                  </a:path>
                </a:pathLst>
              </a:custGeom>
              <a:solidFill>
                <a:srgbClr val="FFFFFF"/>
              </a:solidFill>
            </p:spPr>
          </p:sp>
        </p:grpSp>
        <p:sp>
          <p:nvSpPr>
            <p:cNvPr id="30" name="TextBox 30"/>
            <p:cNvSpPr txBox="1"/>
            <p:nvPr/>
          </p:nvSpPr>
          <p:spPr>
            <a:xfrm>
              <a:off x="635319" y="567100"/>
              <a:ext cx="2838626" cy="17945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 </a:t>
              </a:r>
            </a:p>
          </p:txBody>
        </p:sp>
        <p:sp>
          <p:nvSpPr>
            <p:cNvPr id="31" name="TextBox 31"/>
            <p:cNvSpPr txBox="1"/>
            <p:nvPr/>
          </p:nvSpPr>
          <p:spPr>
            <a:xfrm>
              <a:off x="333742" y="3163808"/>
              <a:ext cx="3441780" cy="613198"/>
            </a:xfrm>
            <a:prstGeom prst="rect">
              <a:avLst/>
            </a:prstGeom>
          </p:spPr>
          <p:txBody>
            <a:bodyPr lIns="0" tIns="0" rIns="0" bIns="0" rtlCol="0" anchor="t">
              <a:spAutoFit/>
            </a:bodyPr>
            <a:lstStyle/>
            <a:p>
              <a:pPr algn="ctr">
                <a:lnSpc>
                  <a:spcPts val="3919"/>
                </a:lnSpc>
                <a:spcBef>
                  <a:spcPct val="0"/>
                </a:spcBef>
              </a:pPr>
              <a:r>
                <a:rPr lang="en-US" sz="2799">
                  <a:solidFill>
                    <a:srgbClr val="3B71E4"/>
                  </a:solidFill>
                  <a:ea typeface="思源黑体-粗体 Bold"/>
                </a:rPr>
                <a:t>里程碑1</a:t>
              </a:r>
            </a:p>
          </p:txBody>
        </p:sp>
      </p:grpSp>
      <p:grpSp>
        <p:nvGrpSpPr>
          <p:cNvPr id="32" name="Group 32"/>
          <p:cNvGrpSpPr/>
          <p:nvPr/>
        </p:nvGrpSpPr>
        <p:grpSpPr>
          <a:xfrm>
            <a:off x="5656284" y="4714770"/>
            <a:ext cx="3081948" cy="4289468"/>
            <a:chOff x="0" y="0"/>
            <a:chExt cx="4109264" cy="5719290"/>
          </a:xfrm>
        </p:grpSpPr>
        <p:grpSp>
          <p:nvGrpSpPr>
            <p:cNvPr id="33" name="Group 33"/>
            <p:cNvGrpSpPr/>
            <p:nvPr/>
          </p:nvGrpSpPr>
          <p:grpSpPr>
            <a:xfrm>
              <a:off x="0" y="1271816"/>
              <a:ext cx="4109264" cy="4447474"/>
              <a:chOff x="0" y="0"/>
              <a:chExt cx="1305883" cy="1413362"/>
            </a:xfrm>
          </p:grpSpPr>
          <p:sp>
            <p:nvSpPr>
              <p:cNvPr id="34" name="Freeform 34"/>
              <p:cNvSpPr/>
              <p:nvPr/>
            </p:nvSpPr>
            <p:spPr>
              <a:xfrm>
                <a:off x="0" y="0"/>
                <a:ext cx="1305883" cy="1413363"/>
              </a:xfrm>
              <a:custGeom>
                <a:avLst/>
                <a:gdLst/>
                <a:ahLst/>
                <a:cxnLst/>
                <a:rect l="l" t="t" r="r" b="b"/>
                <a:pathLst>
                  <a:path w="1305883" h="1413363">
                    <a:moveTo>
                      <a:pt x="1181423" y="1413362"/>
                    </a:moveTo>
                    <a:lnTo>
                      <a:pt x="124460" y="1413362"/>
                    </a:lnTo>
                    <a:cubicBezTo>
                      <a:pt x="55880" y="1413362"/>
                      <a:pt x="0" y="1357482"/>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35" name="Group 35"/>
            <p:cNvGrpSpPr/>
            <p:nvPr/>
          </p:nvGrpSpPr>
          <p:grpSpPr>
            <a:xfrm>
              <a:off x="0" y="0"/>
              <a:ext cx="4109264" cy="5507124"/>
              <a:chOff x="0" y="0"/>
              <a:chExt cx="1305883" cy="1750108"/>
            </a:xfrm>
          </p:grpSpPr>
          <p:sp>
            <p:nvSpPr>
              <p:cNvPr id="36" name="Freeform 36"/>
              <p:cNvSpPr/>
              <p:nvPr/>
            </p:nvSpPr>
            <p:spPr>
              <a:xfrm>
                <a:off x="0" y="0"/>
                <a:ext cx="1305883" cy="1750109"/>
              </a:xfrm>
              <a:custGeom>
                <a:avLst/>
                <a:gdLst/>
                <a:ahLst/>
                <a:cxnLst/>
                <a:rect l="l" t="t" r="r" b="b"/>
                <a:pathLst>
                  <a:path w="1305883" h="1750109">
                    <a:moveTo>
                      <a:pt x="1181423" y="1750108"/>
                    </a:moveTo>
                    <a:lnTo>
                      <a:pt x="124460" y="1750108"/>
                    </a:lnTo>
                    <a:cubicBezTo>
                      <a:pt x="55880" y="1750108"/>
                      <a:pt x="0" y="1694228"/>
                      <a:pt x="0" y="1625648"/>
                    </a:cubicBezTo>
                    <a:lnTo>
                      <a:pt x="0" y="124460"/>
                    </a:lnTo>
                    <a:cubicBezTo>
                      <a:pt x="0" y="55880"/>
                      <a:pt x="55880" y="0"/>
                      <a:pt x="124460" y="0"/>
                    </a:cubicBezTo>
                    <a:lnTo>
                      <a:pt x="1181423" y="0"/>
                    </a:lnTo>
                    <a:cubicBezTo>
                      <a:pt x="1250003" y="0"/>
                      <a:pt x="1305883" y="55880"/>
                      <a:pt x="1305883" y="124460"/>
                    </a:cubicBezTo>
                    <a:lnTo>
                      <a:pt x="1305883" y="1625649"/>
                    </a:lnTo>
                    <a:cubicBezTo>
                      <a:pt x="1305883" y="1694229"/>
                      <a:pt x="1250003" y="1750109"/>
                      <a:pt x="1181423" y="1750109"/>
                    </a:cubicBezTo>
                    <a:close/>
                  </a:path>
                </a:pathLst>
              </a:custGeom>
              <a:solidFill>
                <a:srgbClr val="FFFFFF"/>
              </a:solidFill>
            </p:spPr>
          </p:sp>
        </p:grpSp>
        <p:sp>
          <p:nvSpPr>
            <p:cNvPr id="37" name="TextBox 37"/>
            <p:cNvSpPr txBox="1"/>
            <p:nvPr/>
          </p:nvSpPr>
          <p:spPr>
            <a:xfrm>
              <a:off x="635319" y="577850"/>
              <a:ext cx="2838626" cy="17945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 </a:t>
              </a:r>
            </a:p>
          </p:txBody>
        </p:sp>
        <p:sp>
          <p:nvSpPr>
            <p:cNvPr id="38" name="TextBox 38"/>
            <p:cNvSpPr txBox="1"/>
            <p:nvPr/>
          </p:nvSpPr>
          <p:spPr>
            <a:xfrm>
              <a:off x="333742" y="4435624"/>
              <a:ext cx="3441780" cy="613198"/>
            </a:xfrm>
            <a:prstGeom prst="rect">
              <a:avLst/>
            </a:prstGeom>
          </p:spPr>
          <p:txBody>
            <a:bodyPr lIns="0" tIns="0" rIns="0" bIns="0" rtlCol="0" anchor="t">
              <a:spAutoFit/>
            </a:bodyPr>
            <a:lstStyle/>
            <a:p>
              <a:pPr algn="ctr">
                <a:lnSpc>
                  <a:spcPts val="3919"/>
                </a:lnSpc>
                <a:spcBef>
                  <a:spcPct val="0"/>
                </a:spcBef>
              </a:pPr>
              <a:r>
                <a:rPr lang="en-US" sz="2799">
                  <a:solidFill>
                    <a:srgbClr val="3B71E4"/>
                  </a:solidFill>
                  <a:ea typeface="思源黑体-粗体 Bold"/>
                </a:rPr>
                <a:t>里程碑2</a:t>
              </a:r>
            </a:p>
          </p:txBody>
        </p:sp>
      </p:grpSp>
      <p:grpSp>
        <p:nvGrpSpPr>
          <p:cNvPr id="39" name="Group 39"/>
          <p:cNvGrpSpPr/>
          <p:nvPr/>
        </p:nvGrpSpPr>
        <p:grpSpPr>
          <a:xfrm>
            <a:off x="9549768" y="3779046"/>
            <a:ext cx="3081948" cy="5225192"/>
            <a:chOff x="0" y="0"/>
            <a:chExt cx="4109264" cy="6966923"/>
          </a:xfrm>
        </p:grpSpPr>
        <p:grpSp>
          <p:nvGrpSpPr>
            <p:cNvPr id="40" name="Group 40"/>
            <p:cNvGrpSpPr/>
            <p:nvPr/>
          </p:nvGrpSpPr>
          <p:grpSpPr>
            <a:xfrm>
              <a:off x="0" y="2519448"/>
              <a:ext cx="4109264" cy="4447474"/>
              <a:chOff x="0" y="0"/>
              <a:chExt cx="1305883" cy="1413362"/>
            </a:xfrm>
          </p:grpSpPr>
          <p:sp>
            <p:nvSpPr>
              <p:cNvPr id="41" name="Freeform 41"/>
              <p:cNvSpPr/>
              <p:nvPr/>
            </p:nvSpPr>
            <p:spPr>
              <a:xfrm>
                <a:off x="0" y="0"/>
                <a:ext cx="1305883" cy="1413363"/>
              </a:xfrm>
              <a:custGeom>
                <a:avLst/>
                <a:gdLst/>
                <a:ahLst/>
                <a:cxnLst/>
                <a:rect l="l" t="t" r="r" b="b"/>
                <a:pathLst>
                  <a:path w="1305883" h="1413363">
                    <a:moveTo>
                      <a:pt x="1181423" y="1413362"/>
                    </a:moveTo>
                    <a:lnTo>
                      <a:pt x="124460" y="1413362"/>
                    </a:lnTo>
                    <a:cubicBezTo>
                      <a:pt x="55880" y="1413362"/>
                      <a:pt x="0" y="1357482"/>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42" name="Group 42"/>
            <p:cNvGrpSpPr/>
            <p:nvPr/>
          </p:nvGrpSpPr>
          <p:grpSpPr>
            <a:xfrm>
              <a:off x="0" y="0"/>
              <a:ext cx="4109264" cy="6754756"/>
              <a:chOff x="0" y="0"/>
              <a:chExt cx="1305883" cy="2146593"/>
            </a:xfrm>
          </p:grpSpPr>
          <p:sp>
            <p:nvSpPr>
              <p:cNvPr id="43" name="Freeform 43"/>
              <p:cNvSpPr/>
              <p:nvPr/>
            </p:nvSpPr>
            <p:spPr>
              <a:xfrm>
                <a:off x="0" y="0"/>
                <a:ext cx="1305883" cy="2146594"/>
              </a:xfrm>
              <a:custGeom>
                <a:avLst/>
                <a:gdLst/>
                <a:ahLst/>
                <a:cxnLst/>
                <a:rect l="l" t="t" r="r" b="b"/>
                <a:pathLst>
                  <a:path w="1305883" h="2146594">
                    <a:moveTo>
                      <a:pt x="1181423" y="2146593"/>
                    </a:moveTo>
                    <a:lnTo>
                      <a:pt x="124460" y="2146593"/>
                    </a:lnTo>
                    <a:cubicBezTo>
                      <a:pt x="55880" y="2146593"/>
                      <a:pt x="0" y="2090713"/>
                      <a:pt x="0" y="2022134"/>
                    </a:cubicBezTo>
                    <a:lnTo>
                      <a:pt x="0" y="124460"/>
                    </a:lnTo>
                    <a:cubicBezTo>
                      <a:pt x="0" y="55880"/>
                      <a:pt x="55880" y="0"/>
                      <a:pt x="124460" y="0"/>
                    </a:cubicBezTo>
                    <a:lnTo>
                      <a:pt x="1181423" y="0"/>
                    </a:lnTo>
                    <a:cubicBezTo>
                      <a:pt x="1250003" y="0"/>
                      <a:pt x="1305883" y="55880"/>
                      <a:pt x="1305883" y="124460"/>
                    </a:cubicBezTo>
                    <a:lnTo>
                      <a:pt x="1305883" y="2022134"/>
                    </a:lnTo>
                    <a:cubicBezTo>
                      <a:pt x="1305883" y="2090714"/>
                      <a:pt x="1250003" y="2146594"/>
                      <a:pt x="1181423" y="2146594"/>
                    </a:cubicBezTo>
                    <a:close/>
                  </a:path>
                </a:pathLst>
              </a:custGeom>
              <a:solidFill>
                <a:srgbClr val="3B71E4"/>
              </a:solidFill>
            </p:spPr>
          </p:sp>
        </p:grpSp>
        <p:sp>
          <p:nvSpPr>
            <p:cNvPr id="44" name="TextBox 44"/>
            <p:cNvSpPr txBox="1"/>
            <p:nvPr/>
          </p:nvSpPr>
          <p:spPr>
            <a:xfrm>
              <a:off x="635319" y="577850"/>
              <a:ext cx="2838626" cy="1794510"/>
            </a:xfrm>
            <a:prstGeom prst="rect">
              <a:avLst/>
            </a:prstGeom>
          </p:spPr>
          <p:txBody>
            <a:bodyPr lIns="0" tIns="0" rIns="0" bIns="0" rtlCol="0" anchor="t">
              <a:spAutoFit/>
            </a:bodyPr>
            <a:lstStyle/>
            <a:p>
              <a:pPr>
                <a:lnSpc>
                  <a:spcPts val="2700"/>
                </a:lnSpc>
              </a:pPr>
              <a:r>
                <a:rPr lang="en-US" sz="1800">
                  <a:solidFill>
                    <a:srgbClr val="FFFFFF"/>
                  </a:solidFill>
                  <a:ea typeface="思源黑体-粗体"/>
                </a:rPr>
                <a:t>演示文稿是实用的工具，如果您想在演示文稿中展现内容，可以选择多种方式。 </a:t>
              </a:r>
            </a:p>
          </p:txBody>
        </p:sp>
        <p:sp>
          <p:nvSpPr>
            <p:cNvPr id="45" name="TextBox 45"/>
            <p:cNvSpPr txBox="1"/>
            <p:nvPr/>
          </p:nvSpPr>
          <p:spPr>
            <a:xfrm>
              <a:off x="333742" y="5683256"/>
              <a:ext cx="3441780" cy="613198"/>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ea typeface="思源黑体-粗体 Bold"/>
                </a:rPr>
                <a:t>里程碑3</a:t>
              </a:r>
            </a:p>
          </p:txBody>
        </p:sp>
      </p:grpSp>
      <p:grpSp>
        <p:nvGrpSpPr>
          <p:cNvPr id="46" name="Group 46"/>
          <p:cNvGrpSpPr/>
          <p:nvPr/>
        </p:nvGrpSpPr>
        <p:grpSpPr>
          <a:xfrm>
            <a:off x="13443253" y="2826313"/>
            <a:ext cx="3081948" cy="6177925"/>
            <a:chOff x="0" y="0"/>
            <a:chExt cx="4109264" cy="8237233"/>
          </a:xfrm>
        </p:grpSpPr>
        <p:grpSp>
          <p:nvGrpSpPr>
            <p:cNvPr id="47" name="Group 47"/>
            <p:cNvGrpSpPr/>
            <p:nvPr/>
          </p:nvGrpSpPr>
          <p:grpSpPr>
            <a:xfrm>
              <a:off x="0" y="3789759"/>
              <a:ext cx="4109264" cy="4447474"/>
              <a:chOff x="0" y="0"/>
              <a:chExt cx="1305883" cy="1413362"/>
            </a:xfrm>
          </p:grpSpPr>
          <p:sp>
            <p:nvSpPr>
              <p:cNvPr id="48" name="Freeform 48"/>
              <p:cNvSpPr/>
              <p:nvPr/>
            </p:nvSpPr>
            <p:spPr>
              <a:xfrm>
                <a:off x="0" y="0"/>
                <a:ext cx="1305883" cy="1413363"/>
              </a:xfrm>
              <a:custGeom>
                <a:avLst/>
                <a:gdLst/>
                <a:ahLst/>
                <a:cxnLst/>
                <a:rect l="l" t="t" r="r" b="b"/>
                <a:pathLst>
                  <a:path w="1305883" h="1413363">
                    <a:moveTo>
                      <a:pt x="1181423" y="1413362"/>
                    </a:moveTo>
                    <a:lnTo>
                      <a:pt x="124460" y="1413362"/>
                    </a:lnTo>
                    <a:cubicBezTo>
                      <a:pt x="55880" y="1413362"/>
                      <a:pt x="0" y="1357482"/>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49" name="Group 49"/>
            <p:cNvGrpSpPr/>
            <p:nvPr/>
          </p:nvGrpSpPr>
          <p:grpSpPr>
            <a:xfrm>
              <a:off x="0" y="0"/>
              <a:ext cx="4109264" cy="8025066"/>
              <a:chOff x="0" y="0"/>
              <a:chExt cx="1305883" cy="2550285"/>
            </a:xfrm>
          </p:grpSpPr>
          <p:sp>
            <p:nvSpPr>
              <p:cNvPr id="50" name="Freeform 50"/>
              <p:cNvSpPr/>
              <p:nvPr/>
            </p:nvSpPr>
            <p:spPr>
              <a:xfrm>
                <a:off x="0" y="0"/>
                <a:ext cx="1305883" cy="2550285"/>
              </a:xfrm>
              <a:custGeom>
                <a:avLst/>
                <a:gdLst/>
                <a:ahLst/>
                <a:cxnLst/>
                <a:rect l="l" t="t" r="r" b="b"/>
                <a:pathLst>
                  <a:path w="1305883" h="2550285">
                    <a:moveTo>
                      <a:pt x="1181423" y="2550285"/>
                    </a:moveTo>
                    <a:lnTo>
                      <a:pt x="124460" y="2550285"/>
                    </a:lnTo>
                    <a:cubicBezTo>
                      <a:pt x="55880" y="2550285"/>
                      <a:pt x="0" y="2494405"/>
                      <a:pt x="0" y="2425825"/>
                    </a:cubicBezTo>
                    <a:lnTo>
                      <a:pt x="0" y="124460"/>
                    </a:lnTo>
                    <a:cubicBezTo>
                      <a:pt x="0" y="55880"/>
                      <a:pt x="55880" y="0"/>
                      <a:pt x="124460" y="0"/>
                    </a:cubicBezTo>
                    <a:lnTo>
                      <a:pt x="1181423" y="0"/>
                    </a:lnTo>
                    <a:cubicBezTo>
                      <a:pt x="1250003" y="0"/>
                      <a:pt x="1305883" y="55880"/>
                      <a:pt x="1305883" y="124460"/>
                    </a:cubicBezTo>
                    <a:lnTo>
                      <a:pt x="1305883" y="2425825"/>
                    </a:lnTo>
                    <a:cubicBezTo>
                      <a:pt x="1305883" y="2494405"/>
                      <a:pt x="1250003" y="2550285"/>
                      <a:pt x="1181423" y="2550285"/>
                    </a:cubicBezTo>
                    <a:close/>
                  </a:path>
                </a:pathLst>
              </a:custGeom>
              <a:solidFill>
                <a:srgbClr val="FFFFFF"/>
              </a:solidFill>
            </p:spPr>
          </p:sp>
        </p:grpSp>
        <p:sp>
          <p:nvSpPr>
            <p:cNvPr id="51" name="TextBox 51"/>
            <p:cNvSpPr txBox="1"/>
            <p:nvPr/>
          </p:nvSpPr>
          <p:spPr>
            <a:xfrm>
              <a:off x="635319" y="577850"/>
              <a:ext cx="2838626" cy="17945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 </a:t>
              </a:r>
            </a:p>
          </p:txBody>
        </p:sp>
        <p:sp>
          <p:nvSpPr>
            <p:cNvPr id="52" name="TextBox 52"/>
            <p:cNvSpPr txBox="1"/>
            <p:nvPr/>
          </p:nvSpPr>
          <p:spPr>
            <a:xfrm>
              <a:off x="333742" y="6953566"/>
              <a:ext cx="3441780" cy="613198"/>
            </a:xfrm>
            <a:prstGeom prst="rect">
              <a:avLst/>
            </a:prstGeom>
          </p:spPr>
          <p:txBody>
            <a:bodyPr lIns="0" tIns="0" rIns="0" bIns="0" rtlCol="0" anchor="t">
              <a:spAutoFit/>
            </a:bodyPr>
            <a:lstStyle/>
            <a:p>
              <a:pPr algn="ctr">
                <a:lnSpc>
                  <a:spcPts val="3919"/>
                </a:lnSpc>
                <a:spcBef>
                  <a:spcPct val="0"/>
                </a:spcBef>
              </a:pPr>
              <a:r>
                <a:rPr lang="en-US" sz="2799">
                  <a:solidFill>
                    <a:srgbClr val="3B71E4"/>
                  </a:solidFill>
                  <a:ea typeface="思源黑体-粗体 Bold"/>
                </a:rPr>
                <a:t>里程碑4</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364370" cy="10287000"/>
            <a:chOff x="0" y="0"/>
            <a:chExt cx="1412838" cy="2709333"/>
          </a:xfrm>
        </p:grpSpPr>
        <p:sp>
          <p:nvSpPr>
            <p:cNvPr id="3" name="Freeform 3"/>
            <p:cNvSpPr/>
            <p:nvPr/>
          </p:nvSpPr>
          <p:spPr>
            <a:xfrm>
              <a:off x="0" y="0"/>
              <a:ext cx="1412838" cy="2709333"/>
            </a:xfrm>
            <a:custGeom>
              <a:avLst/>
              <a:gdLst/>
              <a:ahLst/>
              <a:cxnLst/>
              <a:rect l="l" t="t" r="r" b="b"/>
              <a:pathLst>
                <a:path w="1412838" h="2709333">
                  <a:moveTo>
                    <a:pt x="0" y="0"/>
                  </a:moveTo>
                  <a:lnTo>
                    <a:pt x="1412838" y="0"/>
                  </a:lnTo>
                  <a:lnTo>
                    <a:pt x="1412838" y="2709333"/>
                  </a:lnTo>
                  <a:lnTo>
                    <a:pt x="0" y="2709333"/>
                  </a:lnTo>
                  <a:close/>
                </a:path>
              </a:pathLst>
            </a:custGeom>
            <a:solidFill>
              <a:srgbClr val="3B71E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lvl="0" indent="0" algn="ctr">
                <a:lnSpc>
                  <a:spcPts val="307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2708" y="7760953"/>
            <a:ext cx="4418954" cy="138996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042411" y="-1877627"/>
            <a:ext cx="6216889" cy="7021127"/>
          </a:xfrm>
          <a:prstGeom prst="rect">
            <a:avLst/>
          </a:prstGeom>
        </p:spPr>
      </p:pic>
      <p:sp>
        <p:nvSpPr>
          <p:cNvPr id="7" name="TextBox 7"/>
          <p:cNvSpPr txBox="1"/>
          <p:nvPr/>
        </p:nvSpPr>
        <p:spPr>
          <a:xfrm>
            <a:off x="13770866" y="5879472"/>
            <a:ext cx="3488434" cy="3923831"/>
          </a:xfrm>
          <a:prstGeom prst="rect">
            <a:avLst/>
          </a:prstGeom>
        </p:spPr>
        <p:txBody>
          <a:bodyPr lIns="0" tIns="0" rIns="0" bIns="0" rtlCol="0" anchor="t">
            <a:spAutoFit/>
          </a:bodyPr>
          <a:lstStyle/>
          <a:p>
            <a:pPr marL="0" lvl="0" indent="0" algn="r">
              <a:lnSpc>
                <a:spcPts val="31700"/>
              </a:lnSpc>
              <a:spcBef>
                <a:spcPct val="0"/>
              </a:spcBef>
            </a:pPr>
            <a:r>
              <a:rPr lang="en-US" sz="22643" u="none">
                <a:solidFill>
                  <a:srgbClr val="3B71E4"/>
                </a:solidFill>
                <a:latin typeface="Carmela Bold"/>
              </a:rPr>
              <a:t>05</a:t>
            </a:r>
          </a:p>
        </p:txBody>
      </p:sp>
      <p:grpSp>
        <p:nvGrpSpPr>
          <p:cNvPr id="8" name="Group 8"/>
          <p:cNvGrpSpPr/>
          <p:nvPr/>
        </p:nvGrpSpPr>
        <p:grpSpPr>
          <a:xfrm>
            <a:off x="6844854" y="6541225"/>
            <a:ext cx="6926012" cy="2340131"/>
            <a:chOff x="0" y="0"/>
            <a:chExt cx="9234683" cy="3120175"/>
          </a:xfrm>
        </p:grpSpPr>
        <p:sp>
          <p:nvSpPr>
            <p:cNvPr id="9" name="TextBox 9"/>
            <p:cNvSpPr txBox="1"/>
            <p:nvPr/>
          </p:nvSpPr>
          <p:spPr>
            <a:xfrm>
              <a:off x="0" y="0"/>
              <a:ext cx="9234683" cy="2032000"/>
            </a:xfrm>
            <a:prstGeom prst="rect">
              <a:avLst/>
            </a:prstGeom>
          </p:spPr>
          <p:txBody>
            <a:bodyPr lIns="0" tIns="0" rIns="0" bIns="0" rtlCol="0" anchor="t">
              <a:spAutoFit/>
            </a:bodyPr>
            <a:lstStyle/>
            <a:p>
              <a:pPr marL="0" lvl="0" indent="0">
                <a:lnSpc>
                  <a:spcPts val="12056"/>
                </a:lnSpc>
                <a:spcBef>
                  <a:spcPct val="0"/>
                </a:spcBef>
              </a:pPr>
              <a:r>
                <a:rPr lang="en-US" sz="10047">
                  <a:solidFill>
                    <a:srgbClr val="494949"/>
                  </a:solidFill>
                  <a:ea typeface="思源黑体-粗体 Bold"/>
                </a:rPr>
                <a:t>财务计划</a:t>
              </a:r>
            </a:p>
          </p:txBody>
        </p:sp>
        <p:sp>
          <p:nvSpPr>
            <p:cNvPr id="10" name="TextBox 10"/>
            <p:cNvSpPr txBox="1"/>
            <p:nvPr/>
          </p:nvSpPr>
          <p:spPr>
            <a:xfrm>
              <a:off x="0" y="2261655"/>
              <a:ext cx="9234683" cy="858520"/>
            </a:xfrm>
            <a:prstGeom prst="rect">
              <a:avLst/>
            </a:prstGeom>
          </p:spPr>
          <p:txBody>
            <a:bodyPr lIns="0" tIns="0" rIns="0" bIns="0" rtlCol="0" anchor="t">
              <a:spAutoFit/>
            </a:bodyPr>
            <a:lstStyle/>
            <a:p>
              <a:pPr>
                <a:lnSpc>
                  <a:spcPts val="5459"/>
                </a:lnSpc>
                <a:spcBef>
                  <a:spcPct val="0"/>
                </a:spcBef>
              </a:pPr>
              <a:r>
                <a:rPr lang="en-US" sz="3899">
                  <a:solidFill>
                    <a:srgbClr val="3B71E4"/>
                  </a:solidFill>
                  <a:latin typeface="Carmela"/>
                </a:rPr>
                <a:t>Financial Plan</a:t>
              </a:r>
            </a:p>
          </p:txBody>
        </p:sp>
      </p:grpSp>
      <p:grpSp>
        <p:nvGrpSpPr>
          <p:cNvPr id="11" name="Group 11"/>
          <p:cNvGrpSpPr/>
          <p:nvPr/>
        </p:nvGrpSpPr>
        <p:grpSpPr>
          <a:xfrm>
            <a:off x="1028700" y="1346931"/>
            <a:ext cx="4335670" cy="968270"/>
            <a:chOff x="0" y="0"/>
            <a:chExt cx="5780893" cy="1291026"/>
          </a:xfrm>
        </p:grpSpPr>
        <p:sp>
          <p:nvSpPr>
            <p:cNvPr id="12" name="TextBox 12"/>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项目介绍</a:t>
              </a:r>
            </a:p>
          </p:txBody>
        </p:sp>
        <p:sp>
          <p:nvSpPr>
            <p:cNvPr id="13" name="TextBox 13"/>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FFFFFF"/>
                  </a:solidFill>
                  <a:latin typeface="Carmela"/>
                </a:rPr>
                <a:t>Project Introduction</a:t>
              </a:r>
            </a:p>
          </p:txBody>
        </p:sp>
      </p:grpSp>
      <p:grpSp>
        <p:nvGrpSpPr>
          <p:cNvPr id="14" name="Group 14"/>
          <p:cNvGrpSpPr/>
          <p:nvPr/>
        </p:nvGrpSpPr>
        <p:grpSpPr>
          <a:xfrm>
            <a:off x="1028700" y="3003148"/>
            <a:ext cx="4335670" cy="968270"/>
            <a:chOff x="0" y="0"/>
            <a:chExt cx="5780893" cy="1291026"/>
          </a:xfrm>
        </p:grpSpPr>
        <p:sp>
          <p:nvSpPr>
            <p:cNvPr id="15" name="TextBox 15"/>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市场分析</a:t>
              </a:r>
            </a:p>
          </p:txBody>
        </p:sp>
        <p:sp>
          <p:nvSpPr>
            <p:cNvPr id="16" name="TextBox 16"/>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Market Analysis</a:t>
              </a:r>
            </a:p>
          </p:txBody>
        </p:sp>
      </p:grpSp>
      <p:grpSp>
        <p:nvGrpSpPr>
          <p:cNvPr id="17" name="Group 17"/>
          <p:cNvGrpSpPr/>
          <p:nvPr/>
        </p:nvGrpSpPr>
        <p:grpSpPr>
          <a:xfrm>
            <a:off x="1028700" y="4659365"/>
            <a:ext cx="4335670" cy="968270"/>
            <a:chOff x="0" y="0"/>
            <a:chExt cx="5780893" cy="1291026"/>
          </a:xfrm>
        </p:grpSpPr>
        <p:sp>
          <p:nvSpPr>
            <p:cNvPr id="18" name="TextBox 18"/>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项目产品（服务）</a:t>
              </a:r>
            </a:p>
          </p:txBody>
        </p:sp>
        <p:sp>
          <p:nvSpPr>
            <p:cNvPr id="19" name="TextBox 19"/>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Project Product (Service)</a:t>
              </a:r>
            </a:p>
          </p:txBody>
        </p:sp>
      </p:grpSp>
      <p:grpSp>
        <p:nvGrpSpPr>
          <p:cNvPr id="20" name="Group 20"/>
          <p:cNvGrpSpPr/>
          <p:nvPr/>
        </p:nvGrpSpPr>
        <p:grpSpPr>
          <a:xfrm>
            <a:off x="1028700" y="7971799"/>
            <a:ext cx="4335670" cy="968270"/>
            <a:chOff x="0" y="0"/>
            <a:chExt cx="5780893" cy="1291026"/>
          </a:xfrm>
        </p:grpSpPr>
        <p:sp>
          <p:nvSpPr>
            <p:cNvPr id="21" name="TextBox 21"/>
            <p:cNvSpPr txBox="1"/>
            <p:nvPr/>
          </p:nvSpPr>
          <p:spPr>
            <a:xfrm>
              <a:off x="34377" y="-66675"/>
              <a:ext cx="5746516" cy="795655"/>
            </a:xfrm>
            <a:prstGeom prst="rect">
              <a:avLst/>
            </a:prstGeom>
          </p:spPr>
          <p:txBody>
            <a:bodyPr lIns="0" tIns="0" rIns="0" bIns="0" rtlCol="0" anchor="t">
              <a:spAutoFit/>
            </a:bodyPr>
            <a:lstStyle/>
            <a:p>
              <a:pPr marL="0" lvl="0" indent="0" algn="l">
                <a:lnSpc>
                  <a:spcPts val="5039"/>
                </a:lnSpc>
                <a:spcBef>
                  <a:spcPct val="0"/>
                </a:spcBef>
              </a:pPr>
              <a:r>
                <a:rPr lang="en-US" sz="3599" u="none">
                  <a:solidFill>
                    <a:srgbClr val="3B71E4"/>
                  </a:solidFill>
                  <a:ea typeface="思源黑体-粗体 Bold"/>
                </a:rPr>
                <a:t>财务计划</a:t>
              </a:r>
            </a:p>
          </p:txBody>
        </p:sp>
        <p:sp>
          <p:nvSpPr>
            <p:cNvPr id="22" name="TextBox 22"/>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494949"/>
                  </a:solidFill>
                  <a:latin typeface="Carmela"/>
                </a:rPr>
                <a:t>Financial Plan</a:t>
              </a:r>
            </a:p>
          </p:txBody>
        </p:sp>
      </p:grpSp>
      <p:grpSp>
        <p:nvGrpSpPr>
          <p:cNvPr id="23" name="Group 23"/>
          <p:cNvGrpSpPr/>
          <p:nvPr/>
        </p:nvGrpSpPr>
        <p:grpSpPr>
          <a:xfrm>
            <a:off x="1028700" y="6315582"/>
            <a:ext cx="4335670" cy="968270"/>
            <a:chOff x="0" y="0"/>
            <a:chExt cx="5780893" cy="1291026"/>
          </a:xfrm>
        </p:grpSpPr>
        <p:sp>
          <p:nvSpPr>
            <p:cNvPr id="24" name="TextBox 24"/>
            <p:cNvSpPr txBox="1"/>
            <p:nvPr/>
          </p:nvSpPr>
          <p:spPr>
            <a:xfrm>
              <a:off x="34377" y="-66675"/>
              <a:ext cx="5746516" cy="795655"/>
            </a:xfrm>
            <a:prstGeom prst="rect">
              <a:avLst/>
            </a:prstGeom>
          </p:spPr>
          <p:txBody>
            <a:bodyPr lIns="0" tIns="0" rIns="0" bIns="0" rtlCol="0" anchor="t">
              <a:spAutoFit/>
            </a:bodyPr>
            <a:lstStyle/>
            <a:p>
              <a:pPr marL="0" lvl="0" indent="0" algn="l">
                <a:lnSpc>
                  <a:spcPts val="5039"/>
                </a:lnSpc>
                <a:spcBef>
                  <a:spcPct val="0"/>
                </a:spcBef>
              </a:pPr>
              <a:r>
                <a:rPr lang="en-US" sz="3599" u="none">
                  <a:solidFill>
                    <a:srgbClr val="FFFFFF"/>
                  </a:solidFill>
                  <a:ea typeface="思源黑体-粗体 Bold"/>
                </a:rPr>
                <a:t>商业模式</a:t>
              </a:r>
            </a:p>
          </p:txBody>
        </p:sp>
        <p:sp>
          <p:nvSpPr>
            <p:cNvPr id="25" name="TextBox 25"/>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FFFFFF"/>
                  </a:solidFill>
                  <a:latin typeface="Carmela"/>
                </a:rPr>
                <a:t>Business Model</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771077" y="876356"/>
            <a:ext cx="5466206" cy="1393032"/>
            <a:chOff x="0" y="0"/>
            <a:chExt cx="7288274" cy="1857376"/>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86995" cy="686995"/>
            </a:xfrm>
            <a:prstGeom prst="rect">
              <a:avLst/>
            </a:prstGeom>
          </p:spPr>
        </p:pic>
        <p:sp>
          <p:nvSpPr>
            <p:cNvPr id="4" name="TextBox 4"/>
            <p:cNvSpPr txBox="1"/>
            <p:nvPr/>
          </p:nvSpPr>
          <p:spPr>
            <a:xfrm>
              <a:off x="343498" y="107875"/>
              <a:ext cx="6944777" cy="1062990"/>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融资计划</a:t>
              </a:r>
            </a:p>
          </p:txBody>
        </p:sp>
        <p:sp>
          <p:nvSpPr>
            <p:cNvPr id="5" name="TextBox 5"/>
            <p:cNvSpPr txBox="1"/>
            <p:nvPr/>
          </p:nvSpPr>
          <p:spPr>
            <a:xfrm>
              <a:off x="343498" y="1385572"/>
              <a:ext cx="6944777"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Financing Plan</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98051" y="3852232"/>
            <a:ext cx="8891899" cy="4607620"/>
          </a:xfrm>
          <a:prstGeom prst="rect">
            <a:avLst/>
          </a:prstGeom>
        </p:spPr>
      </p:pic>
      <p:grpSp>
        <p:nvGrpSpPr>
          <p:cNvPr id="7" name="Group 7"/>
          <p:cNvGrpSpPr/>
          <p:nvPr/>
        </p:nvGrpSpPr>
        <p:grpSpPr>
          <a:xfrm>
            <a:off x="8414816" y="876356"/>
            <a:ext cx="8911300" cy="612082"/>
            <a:chOff x="0" y="0"/>
            <a:chExt cx="11881734" cy="816109"/>
          </a:xfrm>
        </p:grpSpPr>
        <p:sp>
          <p:nvSpPr>
            <p:cNvPr id="8" name="TextBox 8"/>
            <p:cNvSpPr txBox="1"/>
            <p:nvPr/>
          </p:nvSpPr>
          <p:spPr>
            <a:xfrm>
              <a:off x="0" y="146883"/>
              <a:ext cx="1490142"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项目介绍</a:t>
              </a:r>
            </a:p>
          </p:txBody>
        </p:sp>
        <p:sp>
          <p:nvSpPr>
            <p:cNvPr id="9" name="TextBox 9"/>
            <p:cNvSpPr txBox="1"/>
            <p:nvPr/>
          </p:nvSpPr>
          <p:spPr>
            <a:xfrm>
              <a:off x="1982950" y="146883"/>
              <a:ext cx="1504800"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10" name="TextBox 10"/>
            <p:cNvSpPr txBox="1"/>
            <p:nvPr/>
          </p:nvSpPr>
          <p:spPr>
            <a:xfrm>
              <a:off x="3967859" y="146883"/>
              <a:ext cx="3022531"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项目产品（服务）</a:t>
              </a:r>
            </a:p>
          </p:txBody>
        </p:sp>
        <p:sp>
          <p:nvSpPr>
            <p:cNvPr id="11" name="TextBox 11"/>
            <p:cNvSpPr txBox="1"/>
            <p:nvPr/>
          </p:nvSpPr>
          <p:spPr>
            <a:xfrm>
              <a:off x="7457799" y="146883"/>
              <a:ext cx="1492463"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商业模式</a:t>
              </a:r>
            </a:p>
          </p:txBody>
        </p:sp>
        <p:pic>
          <p:nvPicPr>
            <p:cNvPr id="12" name="Picture 12"/>
            <p:cNvPicPr>
              <a:picLocks noChangeAspect="1"/>
            </p:cNvPicPr>
            <p:nvPr/>
          </p:nvPicPr>
          <p:blipFill>
            <a:blip r:embed="rId6">
              <a:alphaModFix am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287168" y="0"/>
              <a:ext cx="2594566" cy="816109"/>
            </a:xfrm>
            <a:prstGeom prst="rect">
              <a:avLst/>
            </a:prstGeom>
          </p:spPr>
        </p:pic>
        <p:sp>
          <p:nvSpPr>
            <p:cNvPr id="13" name="TextBox 13"/>
            <p:cNvSpPr txBox="1"/>
            <p:nvPr/>
          </p:nvSpPr>
          <p:spPr>
            <a:xfrm>
              <a:off x="9287168" y="146883"/>
              <a:ext cx="2376804"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grpSp>
        <p:nvGrpSpPr>
          <p:cNvPr id="14" name="Group 14"/>
          <p:cNvGrpSpPr/>
          <p:nvPr/>
        </p:nvGrpSpPr>
        <p:grpSpPr>
          <a:xfrm>
            <a:off x="13979590" y="5196076"/>
            <a:ext cx="3279710" cy="1613600"/>
            <a:chOff x="0" y="0"/>
            <a:chExt cx="4372947" cy="2151467"/>
          </a:xfrm>
        </p:grpSpPr>
        <p:sp>
          <p:nvSpPr>
            <p:cNvPr id="15" name="TextBox 15"/>
            <p:cNvSpPr txBox="1"/>
            <p:nvPr/>
          </p:nvSpPr>
          <p:spPr>
            <a:xfrm>
              <a:off x="0" y="814157"/>
              <a:ext cx="4372947" cy="13373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a:t>
              </a:r>
            </a:p>
          </p:txBody>
        </p:sp>
        <p:sp>
          <p:nvSpPr>
            <p:cNvPr id="16" name="TextBox 16"/>
            <p:cNvSpPr txBox="1"/>
            <p:nvPr/>
          </p:nvSpPr>
          <p:spPr>
            <a:xfrm>
              <a:off x="0" y="-47625"/>
              <a:ext cx="437294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关键词</a:t>
              </a:r>
            </a:p>
          </p:txBody>
        </p:sp>
      </p:grpSp>
      <p:grpSp>
        <p:nvGrpSpPr>
          <p:cNvPr id="17" name="Group 17"/>
          <p:cNvGrpSpPr/>
          <p:nvPr/>
        </p:nvGrpSpPr>
        <p:grpSpPr>
          <a:xfrm>
            <a:off x="1028700" y="4147363"/>
            <a:ext cx="3279710" cy="1613600"/>
            <a:chOff x="0" y="0"/>
            <a:chExt cx="4372947" cy="2151467"/>
          </a:xfrm>
        </p:grpSpPr>
        <p:sp>
          <p:nvSpPr>
            <p:cNvPr id="18" name="TextBox 18"/>
            <p:cNvSpPr txBox="1"/>
            <p:nvPr/>
          </p:nvSpPr>
          <p:spPr>
            <a:xfrm>
              <a:off x="0" y="814157"/>
              <a:ext cx="4372947" cy="1337310"/>
            </a:xfrm>
            <a:prstGeom prst="rect">
              <a:avLst/>
            </a:prstGeom>
          </p:spPr>
          <p:txBody>
            <a:bodyPr lIns="0" tIns="0" rIns="0" bIns="0" rtlCol="0" anchor="t">
              <a:spAutoFit/>
            </a:bodyPr>
            <a:lstStyle/>
            <a:p>
              <a:pPr algn="r">
                <a:lnSpc>
                  <a:spcPts val="2700"/>
                </a:lnSpc>
              </a:pPr>
              <a:r>
                <a:rPr lang="en-US" sz="1800">
                  <a:solidFill>
                    <a:srgbClr val="494949"/>
                  </a:solidFill>
                  <a:ea typeface="思源黑体-粗体"/>
                </a:rPr>
                <a:t>演示文稿是实用的工具，如果您想在演示文稿中展现内容，可以选择多种方式。</a:t>
              </a:r>
            </a:p>
          </p:txBody>
        </p:sp>
        <p:sp>
          <p:nvSpPr>
            <p:cNvPr id="19" name="TextBox 19"/>
            <p:cNvSpPr txBox="1"/>
            <p:nvPr/>
          </p:nvSpPr>
          <p:spPr>
            <a:xfrm>
              <a:off x="0" y="-47625"/>
              <a:ext cx="4372947" cy="613198"/>
            </a:xfrm>
            <a:prstGeom prst="rect">
              <a:avLst/>
            </a:prstGeom>
          </p:spPr>
          <p:txBody>
            <a:bodyPr lIns="0" tIns="0" rIns="0" bIns="0" rtlCol="0" anchor="t">
              <a:spAutoFit/>
            </a:bodyPr>
            <a:lstStyle/>
            <a:p>
              <a:pPr algn="r">
                <a:lnSpc>
                  <a:spcPts val="3919"/>
                </a:lnSpc>
                <a:spcBef>
                  <a:spcPct val="0"/>
                </a:spcBef>
              </a:pPr>
              <a:r>
                <a:rPr lang="en-US" sz="2799">
                  <a:solidFill>
                    <a:srgbClr val="3B71E4"/>
                  </a:solidFill>
                  <a:ea typeface="思源黑体-粗体 Bold"/>
                </a:rPr>
                <a:t>关键词</a:t>
              </a:r>
            </a:p>
          </p:txBody>
        </p:sp>
      </p:grpSp>
      <p:grpSp>
        <p:nvGrpSpPr>
          <p:cNvPr id="20" name="Group 20"/>
          <p:cNvGrpSpPr/>
          <p:nvPr/>
        </p:nvGrpSpPr>
        <p:grpSpPr>
          <a:xfrm>
            <a:off x="13979590" y="7293502"/>
            <a:ext cx="3279710" cy="1613600"/>
            <a:chOff x="0" y="0"/>
            <a:chExt cx="4372947" cy="2151467"/>
          </a:xfrm>
        </p:grpSpPr>
        <p:sp>
          <p:nvSpPr>
            <p:cNvPr id="21" name="TextBox 21"/>
            <p:cNvSpPr txBox="1"/>
            <p:nvPr/>
          </p:nvSpPr>
          <p:spPr>
            <a:xfrm>
              <a:off x="0" y="814157"/>
              <a:ext cx="4372947" cy="13373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演示文稿是实用的工具，如果您想在演示文稿中展现内容，可以选择多种方式。</a:t>
              </a:r>
            </a:p>
          </p:txBody>
        </p:sp>
        <p:sp>
          <p:nvSpPr>
            <p:cNvPr id="22" name="TextBox 22"/>
            <p:cNvSpPr txBox="1"/>
            <p:nvPr/>
          </p:nvSpPr>
          <p:spPr>
            <a:xfrm>
              <a:off x="0" y="-47625"/>
              <a:ext cx="4372947" cy="613198"/>
            </a:xfrm>
            <a:prstGeom prst="rect">
              <a:avLst/>
            </a:prstGeom>
          </p:spPr>
          <p:txBody>
            <a:bodyPr lIns="0" tIns="0" rIns="0" bIns="0" rtlCol="0" anchor="t">
              <a:spAutoFit/>
            </a:bodyPr>
            <a:lstStyle/>
            <a:p>
              <a:pPr>
                <a:lnSpc>
                  <a:spcPts val="3919"/>
                </a:lnSpc>
                <a:spcBef>
                  <a:spcPct val="0"/>
                </a:spcBef>
              </a:pPr>
              <a:r>
                <a:rPr lang="en-US" sz="2799">
                  <a:solidFill>
                    <a:srgbClr val="3B71E4"/>
                  </a:solidFill>
                  <a:ea typeface="思源黑体-粗体 Bold"/>
                </a:rPr>
                <a:t>关键词</a:t>
              </a:r>
            </a:p>
          </p:txBody>
        </p:sp>
      </p:grpSp>
      <p:grpSp>
        <p:nvGrpSpPr>
          <p:cNvPr id="23" name="Group 23"/>
          <p:cNvGrpSpPr/>
          <p:nvPr/>
        </p:nvGrpSpPr>
        <p:grpSpPr>
          <a:xfrm>
            <a:off x="1028700" y="6244789"/>
            <a:ext cx="3279710" cy="1613600"/>
            <a:chOff x="0" y="0"/>
            <a:chExt cx="4372947" cy="2151467"/>
          </a:xfrm>
        </p:grpSpPr>
        <p:sp>
          <p:nvSpPr>
            <p:cNvPr id="24" name="TextBox 24"/>
            <p:cNvSpPr txBox="1"/>
            <p:nvPr/>
          </p:nvSpPr>
          <p:spPr>
            <a:xfrm>
              <a:off x="0" y="814157"/>
              <a:ext cx="4372947" cy="1337310"/>
            </a:xfrm>
            <a:prstGeom prst="rect">
              <a:avLst/>
            </a:prstGeom>
          </p:spPr>
          <p:txBody>
            <a:bodyPr lIns="0" tIns="0" rIns="0" bIns="0" rtlCol="0" anchor="t">
              <a:spAutoFit/>
            </a:bodyPr>
            <a:lstStyle/>
            <a:p>
              <a:pPr algn="r">
                <a:lnSpc>
                  <a:spcPts val="2700"/>
                </a:lnSpc>
              </a:pPr>
              <a:r>
                <a:rPr lang="en-US" sz="1800">
                  <a:solidFill>
                    <a:srgbClr val="494949"/>
                  </a:solidFill>
                  <a:ea typeface="思源黑体-粗体"/>
                </a:rPr>
                <a:t>演示文稿是实用的工具，如果您想在演示文稿中展现内容，可以选择多种方式。</a:t>
              </a:r>
            </a:p>
          </p:txBody>
        </p:sp>
        <p:sp>
          <p:nvSpPr>
            <p:cNvPr id="25" name="TextBox 25"/>
            <p:cNvSpPr txBox="1"/>
            <p:nvPr/>
          </p:nvSpPr>
          <p:spPr>
            <a:xfrm>
              <a:off x="0" y="-47625"/>
              <a:ext cx="4372947" cy="613198"/>
            </a:xfrm>
            <a:prstGeom prst="rect">
              <a:avLst/>
            </a:prstGeom>
          </p:spPr>
          <p:txBody>
            <a:bodyPr lIns="0" tIns="0" rIns="0" bIns="0" rtlCol="0" anchor="t">
              <a:spAutoFit/>
            </a:bodyPr>
            <a:lstStyle/>
            <a:p>
              <a:pPr algn="r">
                <a:lnSpc>
                  <a:spcPts val="3919"/>
                </a:lnSpc>
                <a:spcBef>
                  <a:spcPct val="0"/>
                </a:spcBef>
              </a:pPr>
              <a:r>
                <a:rPr lang="en-US" sz="2799">
                  <a:solidFill>
                    <a:srgbClr val="3B71E4"/>
                  </a:solidFill>
                  <a:ea typeface="思源黑体-粗体 Bold"/>
                </a:rPr>
                <a:t>关键词</a:t>
              </a:r>
            </a:p>
          </p:txBody>
        </p:sp>
      </p:grpSp>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0365"/>
          <a:stretch>
            <a:fillRect/>
          </a:stretch>
        </p:blipFill>
        <p:spPr>
          <a:xfrm rot="-6792750">
            <a:off x="-1704557" y="7804702"/>
            <a:ext cx="5912242" cy="49645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098" b="49083"/>
          <a:stretch>
            <a:fillRect/>
          </a:stretch>
        </p:blipFill>
        <p:spPr>
          <a:xfrm rot="2700000">
            <a:off x="6503225" y="-4737109"/>
            <a:ext cx="19367654" cy="19761216"/>
          </a:xfrm>
          <a:prstGeom prst="rect">
            <a:avLst/>
          </a:prstGeom>
        </p:spPr>
      </p:pic>
      <p:grpSp>
        <p:nvGrpSpPr>
          <p:cNvPr id="3" name="Group 3"/>
          <p:cNvGrpSpPr/>
          <p:nvPr/>
        </p:nvGrpSpPr>
        <p:grpSpPr>
          <a:xfrm>
            <a:off x="9087754" y="1272674"/>
            <a:ext cx="1234209" cy="1234209"/>
            <a:chOff x="0" y="0"/>
            <a:chExt cx="1645613" cy="1645613"/>
          </a:xfrm>
        </p:grpSpPr>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91" y="6091"/>
              <a:ext cx="1633431" cy="1633431"/>
            </a:xfrm>
            <a:prstGeom prst="rect">
              <a:avLst/>
            </a:prstGeom>
          </p:spPr>
        </p:pic>
        <p:pic>
          <p:nvPicPr>
            <p:cNvPr id="5" name="Picture 5"/>
            <p:cNvPicPr>
              <a:picLocks noChangeAspect="1"/>
            </p:cNvPicPr>
            <p:nvPr/>
          </p:nvPicPr>
          <p:blipFill>
            <a:blip r:embed="rId7"/>
            <a:srcRect/>
            <a:stretch>
              <a:fillRect/>
            </a:stretch>
          </p:blipFill>
          <p:spPr>
            <a:xfrm>
              <a:off x="0" y="0"/>
              <a:ext cx="1645613" cy="1645613"/>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4138" y="474138"/>
              <a:ext cx="697336" cy="697336"/>
            </a:xfrm>
            <a:prstGeom prst="rect">
              <a:avLst/>
            </a:prstGeom>
          </p:spPr>
        </p:pic>
      </p:grpSp>
      <p:grpSp>
        <p:nvGrpSpPr>
          <p:cNvPr id="7" name="Group 7"/>
          <p:cNvGrpSpPr/>
          <p:nvPr/>
        </p:nvGrpSpPr>
        <p:grpSpPr>
          <a:xfrm>
            <a:off x="9704858" y="2899534"/>
            <a:ext cx="1234209" cy="1234209"/>
            <a:chOff x="0" y="0"/>
            <a:chExt cx="1645613" cy="1645613"/>
          </a:xfrm>
        </p:grpSpPr>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91" y="6091"/>
              <a:ext cx="1633431" cy="1633431"/>
            </a:xfrm>
            <a:prstGeom prst="rect">
              <a:avLst/>
            </a:prstGeom>
          </p:spPr>
        </p:pic>
        <p:pic>
          <p:nvPicPr>
            <p:cNvPr id="9" name="Picture 9"/>
            <p:cNvPicPr>
              <a:picLocks noChangeAspect="1"/>
            </p:cNvPicPr>
            <p:nvPr/>
          </p:nvPicPr>
          <p:blipFill>
            <a:blip r:embed="rId7"/>
            <a:srcRect/>
            <a:stretch>
              <a:fillRect/>
            </a:stretch>
          </p:blipFill>
          <p:spPr>
            <a:xfrm>
              <a:off x="0" y="0"/>
              <a:ext cx="1645613" cy="1645613"/>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39272" y="474138"/>
              <a:ext cx="767070" cy="697336"/>
            </a:xfrm>
            <a:prstGeom prst="rect">
              <a:avLst/>
            </a:prstGeom>
          </p:spPr>
        </p:pic>
      </p:grpSp>
      <p:grpSp>
        <p:nvGrpSpPr>
          <p:cNvPr id="11" name="Group 11"/>
          <p:cNvGrpSpPr/>
          <p:nvPr/>
        </p:nvGrpSpPr>
        <p:grpSpPr>
          <a:xfrm>
            <a:off x="9952131" y="4526395"/>
            <a:ext cx="1234209" cy="1234209"/>
            <a:chOff x="0" y="0"/>
            <a:chExt cx="1645613" cy="1645613"/>
          </a:xfrm>
        </p:grpSpPr>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91" y="6091"/>
              <a:ext cx="1633431" cy="1633431"/>
            </a:xfrm>
            <a:prstGeom prst="rect">
              <a:avLst/>
            </a:prstGeom>
          </p:spPr>
        </p:pic>
        <p:pic>
          <p:nvPicPr>
            <p:cNvPr id="13" name="Picture 13"/>
            <p:cNvPicPr>
              <a:picLocks noChangeAspect="1"/>
            </p:cNvPicPr>
            <p:nvPr/>
          </p:nvPicPr>
          <p:blipFill>
            <a:blip r:embed="rId7"/>
            <a:srcRect/>
            <a:stretch>
              <a:fillRect/>
            </a:stretch>
          </p:blipFill>
          <p:spPr>
            <a:xfrm>
              <a:off x="0" y="0"/>
              <a:ext cx="1645613" cy="1645613"/>
            </a:xfrm>
            <a:prstGeom prst="rect">
              <a:avLst/>
            </a:prstGeom>
          </p:spPr>
        </p:pic>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55098" y="414241"/>
              <a:ext cx="735417" cy="817130"/>
            </a:xfrm>
            <a:prstGeom prst="rect">
              <a:avLst/>
            </a:prstGeom>
          </p:spPr>
        </p:pic>
      </p:grpSp>
      <p:grpSp>
        <p:nvGrpSpPr>
          <p:cNvPr id="15" name="Group 15"/>
          <p:cNvGrpSpPr/>
          <p:nvPr/>
        </p:nvGrpSpPr>
        <p:grpSpPr>
          <a:xfrm>
            <a:off x="9704858" y="6153256"/>
            <a:ext cx="1234209" cy="1234209"/>
            <a:chOff x="0" y="0"/>
            <a:chExt cx="1645613" cy="1645613"/>
          </a:xfrm>
        </p:grpSpPr>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91" y="6091"/>
              <a:ext cx="1633431" cy="1633431"/>
            </a:xfrm>
            <a:prstGeom prst="rect">
              <a:avLst/>
            </a:prstGeom>
          </p:spPr>
        </p:pic>
        <p:pic>
          <p:nvPicPr>
            <p:cNvPr id="17" name="Picture 17"/>
            <p:cNvPicPr>
              <a:picLocks noChangeAspect="1"/>
            </p:cNvPicPr>
            <p:nvPr/>
          </p:nvPicPr>
          <p:blipFill>
            <a:blip r:embed="rId7"/>
            <a:srcRect/>
            <a:stretch>
              <a:fillRect/>
            </a:stretch>
          </p:blipFill>
          <p:spPr>
            <a:xfrm>
              <a:off x="0" y="0"/>
              <a:ext cx="1645613" cy="1645613"/>
            </a:xfrm>
            <a:prstGeom prst="rect">
              <a:avLst/>
            </a:prstGeom>
          </p:spPr>
        </p:pic>
        <p:pic>
          <p:nvPicPr>
            <p:cNvPr id="18" name="Picture 1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39272" y="439272"/>
              <a:ext cx="767070" cy="767070"/>
            </a:xfrm>
            <a:prstGeom prst="rect">
              <a:avLst/>
            </a:prstGeom>
          </p:spPr>
        </p:pic>
      </p:grpSp>
      <p:grpSp>
        <p:nvGrpSpPr>
          <p:cNvPr id="19" name="Group 19"/>
          <p:cNvGrpSpPr/>
          <p:nvPr/>
        </p:nvGrpSpPr>
        <p:grpSpPr>
          <a:xfrm>
            <a:off x="9087754" y="7780117"/>
            <a:ext cx="1234209" cy="1234209"/>
            <a:chOff x="0" y="0"/>
            <a:chExt cx="1645613" cy="1645613"/>
          </a:xfrm>
        </p:grpSpPr>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91" y="6091"/>
              <a:ext cx="1633431" cy="1633431"/>
            </a:xfrm>
            <a:prstGeom prst="rect">
              <a:avLst/>
            </a:prstGeom>
          </p:spPr>
        </p:pic>
        <p:pic>
          <p:nvPicPr>
            <p:cNvPr id="21" name="Picture 21"/>
            <p:cNvPicPr>
              <a:picLocks noChangeAspect="1"/>
            </p:cNvPicPr>
            <p:nvPr/>
          </p:nvPicPr>
          <p:blipFill>
            <a:blip r:embed="rId7"/>
            <a:srcRect/>
            <a:stretch>
              <a:fillRect/>
            </a:stretch>
          </p:blipFill>
          <p:spPr>
            <a:xfrm>
              <a:off x="0" y="0"/>
              <a:ext cx="1645613" cy="1645613"/>
            </a:xfrm>
            <a:prstGeom prst="rect">
              <a:avLst/>
            </a:prstGeom>
          </p:spPr>
        </p:pic>
        <p:pic>
          <p:nvPicPr>
            <p:cNvPr id="22" name="Picture 22"/>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474138" y="474138"/>
              <a:ext cx="697336" cy="697336"/>
            </a:xfrm>
            <a:prstGeom prst="rect">
              <a:avLst/>
            </a:prstGeom>
          </p:spPr>
        </p:pic>
      </p:grpSp>
      <p:pic>
        <p:nvPicPr>
          <p:cNvPr id="23" name="Picture 23"/>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128351" y="2107309"/>
            <a:ext cx="6092628" cy="6092628"/>
          </a:xfrm>
          <a:prstGeom prst="rect">
            <a:avLst/>
          </a:prstGeom>
        </p:spPr>
      </p:pic>
      <p:grpSp>
        <p:nvGrpSpPr>
          <p:cNvPr id="24" name="Group 24"/>
          <p:cNvGrpSpPr/>
          <p:nvPr/>
        </p:nvGrpSpPr>
        <p:grpSpPr>
          <a:xfrm>
            <a:off x="2352906" y="2321741"/>
            <a:ext cx="5643518" cy="5643518"/>
            <a:chOff x="0" y="0"/>
            <a:chExt cx="7524690" cy="7524690"/>
          </a:xfrm>
        </p:grpSpPr>
        <p:pic>
          <p:nvPicPr>
            <p:cNvPr id="25" name="Picture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7851" y="27851"/>
              <a:ext cx="7468989" cy="7468989"/>
            </a:xfrm>
            <a:prstGeom prst="rect">
              <a:avLst/>
            </a:prstGeom>
          </p:spPr>
        </p:pic>
        <p:pic>
          <p:nvPicPr>
            <p:cNvPr id="26" name="Picture 26"/>
            <p:cNvPicPr>
              <a:picLocks noChangeAspect="1"/>
            </p:cNvPicPr>
            <p:nvPr/>
          </p:nvPicPr>
          <p:blipFill>
            <a:blip r:embed="rId7"/>
            <a:srcRect/>
            <a:stretch>
              <a:fillRect/>
            </a:stretch>
          </p:blipFill>
          <p:spPr>
            <a:xfrm>
              <a:off x="0" y="0"/>
              <a:ext cx="7524690" cy="7524690"/>
            </a:xfrm>
            <a:prstGeom prst="rect">
              <a:avLst/>
            </a:prstGeom>
          </p:spPr>
        </p:pic>
      </p:grpSp>
      <p:sp>
        <p:nvSpPr>
          <p:cNvPr id="28" name="TextBox 28"/>
          <p:cNvSpPr txBox="1"/>
          <p:nvPr/>
        </p:nvSpPr>
        <p:spPr>
          <a:xfrm>
            <a:off x="11049000" y="1427090"/>
            <a:ext cx="5177609" cy="602729"/>
          </a:xfrm>
          <a:prstGeom prst="rect">
            <a:avLst/>
          </a:prstGeom>
        </p:spPr>
        <p:txBody>
          <a:bodyPr lIns="0" tIns="0" rIns="0" bIns="0" rtlCol="0" anchor="t">
            <a:spAutoFit/>
          </a:bodyPr>
          <a:lstStyle/>
          <a:p>
            <a:pPr>
              <a:lnSpc>
                <a:spcPts val="5039"/>
              </a:lnSpc>
              <a:spcBef>
                <a:spcPct val="0"/>
              </a:spcBef>
            </a:pPr>
            <a:r>
              <a:rPr lang="en-US" sz="3599" b="1" dirty="0">
                <a:solidFill>
                  <a:srgbClr val="494949"/>
                </a:solidFill>
                <a:latin typeface="Arial" panose="020B0604020202020204" pitchFamily="34" charset="0"/>
                <a:ea typeface="思源黑体-粗体 Bold"/>
                <a:cs typeface="Arial" panose="020B0604020202020204" pitchFamily="34" charset="0"/>
              </a:rPr>
              <a:t>Background</a:t>
            </a:r>
          </a:p>
        </p:txBody>
      </p:sp>
      <p:sp>
        <p:nvSpPr>
          <p:cNvPr id="31" name="TextBox 31"/>
          <p:cNvSpPr txBox="1"/>
          <p:nvPr/>
        </p:nvSpPr>
        <p:spPr>
          <a:xfrm>
            <a:off x="11666105" y="3083307"/>
            <a:ext cx="5177609" cy="602729"/>
          </a:xfrm>
          <a:prstGeom prst="rect">
            <a:avLst/>
          </a:prstGeom>
        </p:spPr>
        <p:txBody>
          <a:bodyPr lIns="0" tIns="0" rIns="0" bIns="0" rtlCol="0" anchor="t">
            <a:spAutoFit/>
          </a:bodyPr>
          <a:lstStyle/>
          <a:p>
            <a:pPr>
              <a:lnSpc>
                <a:spcPts val="5039"/>
              </a:lnSpc>
              <a:spcBef>
                <a:spcPct val="0"/>
              </a:spcBef>
            </a:pPr>
            <a:r>
              <a:rPr lang="en-US" sz="3599">
                <a:solidFill>
                  <a:srgbClr val="494949"/>
                </a:solidFill>
                <a:ea typeface="思源黑体-粗体 Bold"/>
              </a:rPr>
              <a:t>Archi</a:t>
            </a:r>
            <a:endParaRPr lang="en-US" sz="3599" dirty="0">
              <a:solidFill>
                <a:srgbClr val="494949"/>
              </a:solidFill>
              <a:ea typeface="思源黑体-粗体 Bold"/>
            </a:endParaRPr>
          </a:p>
        </p:txBody>
      </p:sp>
      <p:sp>
        <p:nvSpPr>
          <p:cNvPr id="34" name="TextBox 34"/>
          <p:cNvSpPr txBox="1"/>
          <p:nvPr/>
        </p:nvSpPr>
        <p:spPr>
          <a:xfrm>
            <a:off x="11913377" y="4739524"/>
            <a:ext cx="5177609" cy="596742"/>
          </a:xfrm>
          <a:prstGeom prst="rect">
            <a:avLst/>
          </a:prstGeom>
        </p:spPr>
        <p:txBody>
          <a:bodyPr lIns="0" tIns="0" rIns="0" bIns="0" rtlCol="0" anchor="t">
            <a:spAutoFit/>
          </a:bodyPr>
          <a:lstStyle/>
          <a:p>
            <a:pPr>
              <a:lnSpc>
                <a:spcPts val="5039"/>
              </a:lnSpc>
              <a:spcBef>
                <a:spcPct val="0"/>
              </a:spcBef>
            </a:pPr>
            <a:r>
              <a:rPr lang="en-US" sz="3599">
                <a:solidFill>
                  <a:srgbClr val="494949"/>
                </a:solidFill>
                <a:ea typeface="思源黑体-粗体 Bold"/>
              </a:rPr>
              <a:t>项目产品（服务）</a:t>
            </a:r>
          </a:p>
        </p:txBody>
      </p:sp>
      <p:sp>
        <p:nvSpPr>
          <p:cNvPr id="37" name="TextBox 37"/>
          <p:cNvSpPr txBox="1"/>
          <p:nvPr/>
        </p:nvSpPr>
        <p:spPr>
          <a:xfrm>
            <a:off x="11049000" y="8051958"/>
            <a:ext cx="5177609" cy="596742"/>
          </a:xfrm>
          <a:prstGeom prst="rect">
            <a:avLst/>
          </a:prstGeom>
        </p:spPr>
        <p:txBody>
          <a:bodyPr lIns="0" tIns="0" rIns="0" bIns="0" rtlCol="0" anchor="t">
            <a:spAutoFit/>
          </a:bodyPr>
          <a:lstStyle/>
          <a:p>
            <a:pPr>
              <a:lnSpc>
                <a:spcPts val="5039"/>
              </a:lnSpc>
              <a:spcBef>
                <a:spcPct val="0"/>
              </a:spcBef>
            </a:pPr>
            <a:r>
              <a:rPr lang="en-US" sz="3599">
                <a:solidFill>
                  <a:srgbClr val="494949"/>
                </a:solidFill>
                <a:ea typeface="思源黑体-粗体 Bold"/>
              </a:rPr>
              <a:t>财务计划</a:t>
            </a:r>
          </a:p>
        </p:txBody>
      </p:sp>
      <p:sp>
        <p:nvSpPr>
          <p:cNvPr id="40" name="TextBox 40"/>
          <p:cNvSpPr txBox="1"/>
          <p:nvPr/>
        </p:nvSpPr>
        <p:spPr>
          <a:xfrm>
            <a:off x="11666105" y="6395741"/>
            <a:ext cx="5177609" cy="596742"/>
          </a:xfrm>
          <a:prstGeom prst="rect">
            <a:avLst/>
          </a:prstGeom>
        </p:spPr>
        <p:txBody>
          <a:bodyPr lIns="0" tIns="0" rIns="0" bIns="0" rtlCol="0" anchor="t">
            <a:spAutoFit/>
          </a:bodyPr>
          <a:lstStyle/>
          <a:p>
            <a:pPr>
              <a:lnSpc>
                <a:spcPts val="5039"/>
              </a:lnSpc>
              <a:spcBef>
                <a:spcPct val="0"/>
              </a:spcBef>
            </a:pPr>
            <a:r>
              <a:rPr lang="en-US" sz="3599">
                <a:solidFill>
                  <a:srgbClr val="494949"/>
                </a:solidFill>
                <a:ea typeface="思源黑体-粗体 Bold"/>
              </a:rPr>
              <a:t>商业模式</a:t>
            </a:r>
          </a:p>
        </p:txBody>
      </p:sp>
      <p:sp>
        <p:nvSpPr>
          <p:cNvPr id="42" name="TextBox 42"/>
          <p:cNvSpPr txBox="1"/>
          <p:nvPr/>
        </p:nvSpPr>
        <p:spPr>
          <a:xfrm>
            <a:off x="3219454" y="3924300"/>
            <a:ext cx="3910422" cy="1901546"/>
          </a:xfrm>
          <a:prstGeom prst="rect">
            <a:avLst/>
          </a:prstGeom>
        </p:spPr>
        <p:txBody>
          <a:bodyPr lIns="0" tIns="0" rIns="0" bIns="0" rtlCol="0" anchor="t">
            <a:spAutoFit/>
          </a:bodyPr>
          <a:lstStyle/>
          <a:p>
            <a:pPr algn="ctr">
              <a:lnSpc>
                <a:spcPts val="17145"/>
              </a:lnSpc>
              <a:spcBef>
                <a:spcPct val="0"/>
              </a:spcBef>
            </a:pPr>
            <a:r>
              <a:rPr lang="en-US" sz="8800" dirty="0">
                <a:solidFill>
                  <a:srgbClr val="FFFFFF"/>
                </a:solidFill>
                <a:latin typeface="Arial" panose="020B0604020202020204" pitchFamily="34" charset="0"/>
                <a:ea typeface="思源黑体-粗体 Bold"/>
                <a:cs typeface="Arial" panose="020B0604020202020204" pitchFamily="34" charset="0"/>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66311" y="9004497"/>
            <a:ext cx="1292989" cy="25380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00000">
            <a:off x="11005139" y="4122756"/>
            <a:ext cx="11215333" cy="1121533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865303" y="4367537"/>
            <a:ext cx="4645884" cy="464588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82367" y="1766075"/>
            <a:ext cx="1273481" cy="1273481"/>
          </a:xfrm>
          <a:prstGeom prst="rect">
            <a:avLst/>
          </a:prstGeom>
        </p:spPr>
      </p:pic>
      <p:pic>
        <p:nvPicPr>
          <p:cNvPr id="6" name="Picture 6"/>
          <p:cNvPicPr>
            <a:picLocks noChangeAspect="1"/>
          </p:cNvPicPr>
          <p:nvPr/>
        </p:nvPicPr>
        <p:blipFill>
          <a:blip r:embed="rId10"/>
          <a:srcRect/>
          <a:stretch>
            <a:fillRect/>
          </a:stretch>
        </p:blipFill>
        <p:spPr>
          <a:xfrm>
            <a:off x="8252833" y="1766075"/>
            <a:ext cx="9006467" cy="6754851"/>
          </a:xfrm>
          <a:prstGeom prst="rect">
            <a:avLst/>
          </a:prstGeom>
        </p:spPr>
      </p:pic>
      <p:sp>
        <p:nvSpPr>
          <p:cNvPr id="7" name="TextBox 7"/>
          <p:cNvSpPr txBox="1"/>
          <p:nvPr/>
        </p:nvSpPr>
        <p:spPr>
          <a:xfrm>
            <a:off x="1028700" y="7420062"/>
            <a:ext cx="2533912" cy="438785"/>
          </a:xfrm>
          <a:prstGeom prst="rect">
            <a:avLst/>
          </a:prstGeom>
        </p:spPr>
        <p:txBody>
          <a:bodyPr lIns="0" tIns="0" rIns="0" bIns="0" rtlCol="0" anchor="t">
            <a:spAutoFit/>
          </a:bodyPr>
          <a:lstStyle/>
          <a:p>
            <a:pPr algn="ctr">
              <a:lnSpc>
                <a:spcPts val="3640"/>
              </a:lnSpc>
              <a:spcBef>
                <a:spcPct val="0"/>
              </a:spcBef>
            </a:pPr>
            <a:r>
              <a:rPr lang="en-US" sz="2600">
                <a:solidFill>
                  <a:srgbClr val="FFFFFF"/>
                </a:solidFill>
                <a:ea typeface="思源黑体-粗体 Bold"/>
              </a:rPr>
              <a:t>汇报人：张小可</a:t>
            </a:r>
          </a:p>
        </p:txBody>
      </p:sp>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119703">
            <a:off x="629845" y="2023233"/>
            <a:ext cx="1741545" cy="1741545"/>
          </a:xfrm>
          <a:prstGeom prst="rect">
            <a:avLst/>
          </a:prstGeom>
        </p:spPr>
      </p:pic>
      <p:grpSp>
        <p:nvGrpSpPr>
          <p:cNvPr id="9" name="Group 9"/>
          <p:cNvGrpSpPr/>
          <p:nvPr/>
        </p:nvGrpSpPr>
        <p:grpSpPr>
          <a:xfrm>
            <a:off x="1028700" y="2763458"/>
            <a:ext cx="8115300" cy="3726389"/>
            <a:chOff x="0" y="0"/>
            <a:chExt cx="10820400" cy="4968518"/>
          </a:xfrm>
        </p:grpSpPr>
        <p:sp>
          <p:nvSpPr>
            <p:cNvPr id="10" name="TextBox 10"/>
            <p:cNvSpPr txBox="1"/>
            <p:nvPr/>
          </p:nvSpPr>
          <p:spPr>
            <a:xfrm>
              <a:off x="0" y="-9525"/>
              <a:ext cx="10820400" cy="2651125"/>
            </a:xfrm>
            <a:prstGeom prst="rect">
              <a:avLst/>
            </a:prstGeom>
          </p:spPr>
          <p:txBody>
            <a:bodyPr lIns="0" tIns="0" rIns="0" bIns="0" rtlCol="0" anchor="t">
              <a:spAutoFit/>
            </a:bodyPr>
            <a:lstStyle/>
            <a:p>
              <a:pPr>
                <a:lnSpc>
                  <a:spcPts val="15600"/>
                </a:lnSpc>
              </a:pPr>
              <a:r>
                <a:rPr lang="en-US" sz="13000">
                  <a:solidFill>
                    <a:srgbClr val="707070"/>
                  </a:solidFill>
                  <a:ea typeface="思源黑体-粗体 Bold"/>
                </a:rPr>
                <a:t>谢谢观看</a:t>
              </a:r>
            </a:p>
          </p:txBody>
        </p:sp>
        <p:sp>
          <p:nvSpPr>
            <p:cNvPr id="11" name="TextBox 11"/>
            <p:cNvSpPr txBox="1"/>
            <p:nvPr/>
          </p:nvSpPr>
          <p:spPr>
            <a:xfrm>
              <a:off x="0" y="2969327"/>
              <a:ext cx="10820400" cy="1999192"/>
            </a:xfrm>
            <a:prstGeom prst="rect">
              <a:avLst/>
            </a:prstGeom>
          </p:spPr>
          <p:txBody>
            <a:bodyPr lIns="0" tIns="0" rIns="0" bIns="0" rtlCol="0" anchor="t">
              <a:spAutoFit/>
            </a:bodyPr>
            <a:lstStyle/>
            <a:p>
              <a:pPr>
                <a:lnSpc>
                  <a:spcPts val="11759"/>
                </a:lnSpc>
              </a:pPr>
              <a:r>
                <a:rPr lang="en-US" sz="9799">
                  <a:solidFill>
                    <a:srgbClr val="3B71E4"/>
                  </a:solidFill>
                  <a:latin typeface="Carmela Bold"/>
                </a:rPr>
                <a:t>Thank You</a:t>
              </a:r>
            </a:p>
          </p:txBody>
        </p:sp>
      </p:grpSp>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165209">
            <a:off x="16996364" y="866398"/>
            <a:ext cx="525872" cy="525872"/>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9014249">
            <a:off x="6750930" y="8417155"/>
            <a:ext cx="624421" cy="6244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364370" cy="10287000"/>
            <a:chOff x="0" y="0"/>
            <a:chExt cx="1412838" cy="2709333"/>
          </a:xfrm>
        </p:grpSpPr>
        <p:sp>
          <p:nvSpPr>
            <p:cNvPr id="3" name="Freeform 3"/>
            <p:cNvSpPr/>
            <p:nvPr/>
          </p:nvSpPr>
          <p:spPr>
            <a:xfrm>
              <a:off x="0" y="0"/>
              <a:ext cx="1412838" cy="2709333"/>
            </a:xfrm>
            <a:custGeom>
              <a:avLst/>
              <a:gdLst/>
              <a:ahLst/>
              <a:cxnLst/>
              <a:rect l="l" t="t" r="r" b="b"/>
              <a:pathLst>
                <a:path w="1412838" h="2709333">
                  <a:moveTo>
                    <a:pt x="0" y="0"/>
                  </a:moveTo>
                  <a:lnTo>
                    <a:pt x="1412838" y="0"/>
                  </a:lnTo>
                  <a:lnTo>
                    <a:pt x="1412838" y="2709333"/>
                  </a:lnTo>
                  <a:lnTo>
                    <a:pt x="0" y="2709333"/>
                  </a:lnTo>
                  <a:close/>
                </a:path>
              </a:pathLst>
            </a:custGeom>
            <a:solidFill>
              <a:srgbClr val="3B71E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lvl="0" indent="0" algn="ctr">
                <a:lnSpc>
                  <a:spcPts val="307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2708" y="1136085"/>
            <a:ext cx="4418954" cy="138996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042411" y="-1877627"/>
            <a:ext cx="6216889" cy="7021127"/>
          </a:xfrm>
          <a:prstGeom prst="rect">
            <a:avLst/>
          </a:prstGeom>
        </p:spPr>
      </p:pic>
      <p:sp>
        <p:nvSpPr>
          <p:cNvPr id="7" name="TextBox 7"/>
          <p:cNvSpPr txBox="1"/>
          <p:nvPr/>
        </p:nvSpPr>
        <p:spPr>
          <a:xfrm>
            <a:off x="13770866" y="5879472"/>
            <a:ext cx="3488434" cy="3923831"/>
          </a:xfrm>
          <a:prstGeom prst="rect">
            <a:avLst/>
          </a:prstGeom>
        </p:spPr>
        <p:txBody>
          <a:bodyPr lIns="0" tIns="0" rIns="0" bIns="0" rtlCol="0" anchor="t">
            <a:spAutoFit/>
          </a:bodyPr>
          <a:lstStyle/>
          <a:p>
            <a:pPr marL="0" lvl="0" indent="0" algn="r">
              <a:lnSpc>
                <a:spcPts val="31700"/>
              </a:lnSpc>
              <a:spcBef>
                <a:spcPct val="0"/>
              </a:spcBef>
            </a:pPr>
            <a:r>
              <a:rPr lang="en-US" sz="22643" u="none">
                <a:solidFill>
                  <a:srgbClr val="3B71E4"/>
                </a:solidFill>
                <a:latin typeface="Carmela Bold"/>
              </a:rPr>
              <a:t>01</a:t>
            </a:r>
          </a:p>
        </p:txBody>
      </p:sp>
      <p:grpSp>
        <p:nvGrpSpPr>
          <p:cNvPr id="8" name="Group 8"/>
          <p:cNvGrpSpPr/>
          <p:nvPr/>
        </p:nvGrpSpPr>
        <p:grpSpPr>
          <a:xfrm>
            <a:off x="6844854" y="6541225"/>
            <a:ext cx="6926012" cy="2340131"/>
            <a:chOff x="0" y="0"/>
            <a:chExt cx="9234683" cy="3120175"/>
          </a:xfrm>
        </p:grpSpPr>
        <p:sp>
          <p:nvSpPr>
            <p:cNvPr id="9" name="TextBox 9"/>
            <p:cNvSpPr txBox="1"/>
            <p:nvPr/>
          </p:nvSpPr>
          <p:spPr>
            <a:xfrm>
              <a:off x="0" y="0"/>
              <a:ext cx="9234683" cy="2032000"/>
            </a:xfrm>
            <a:prstGeom prst="rect">
              <a:avLst/>
            </a:prstGeom>
          </p:spPr>
          <p:txBody>
            <a:bodyPr lIns="0" tIns="0" rIns="0" bIns="0" rtlCol="0" anchor="t">
              <a:spAutoFit/>
            </a:bodyPr>
            <a:lstStyle/>
            <a:p>
              <a:pPr marL="0" lvl="0" indent="0">
                <a:lnSpc>
                  <a:spcPts val="12056"/>
                </a:lnSpc>
                <a:spcBef>
                  <a:spcPct val="0"/>
                </a:spcBef>
              </a:pPr>
              <a:r>
                <a:rPr lang="en-US" sz="10047" u="none">
                  <a:solidFill>
                    <a:srgbClr val="494949"/>
                  </a:solidFill>
                  <a:ea typeface="思源黑体-粗体 Bold"/>
                </a:rPr>
                <a:t>项目介绍</a:t>
              </a:r>
            </a:p>
          </p:txBody>
        </p:sp>
        <p:sp>
          <p:nvSpPr>
            <p:cNvPr id="10" name="TextBox 10"/>
            <p:cNvSpPr txBox="1"/>
            <p:nvPr/>
          </p:nvSpPr>
          <p:spPr>
            <a:xfrm>
              <a:off x="0" y="2261655"/>
              <a:ext cx="9234683" cy="858520"/>
            </a:xfrm>
            <a:prstGeom prst="rect">
              <a:avLst/>
            </a:prstGeom>
          </p:spPr>
          <p:txBody>
            <a:bodyPr lIns="0" tIns="0" rIns="0" bIns="0" rtlCol="0" anchor="t">
              <a:spAutoFit/>
            </a:bodyPr>
            <a:lstStyle/>
            <a:p>
              <a:pPr>
                <a:lnSpc>
                  <a:spcPts val="5459"/>
                </a:lnSpc>
                <a:spcBef>
                  <a:spcPct val="0"/>
                </a:spcBef>
              </a:pPr>
              <a:r>
                <a:rPr lang="en-US" sz="3899">
                  <a:solidFill>
                    <a:srgbClr val="3B71E4"/>
                  </a:solidFill>
                  <a:latin typeface="Carmela"/>
                </a:rPr>
                <a:t>Project Introduction</a:t>
              </a:r>
            </a:p>
          </p:txBody>
        </p:sp>
      </p:grpSp>
      <p:grpSp>
        <p:nvGrpSpPr>
          <p:cNvPr id="11" name="Group 11"/>
          <p:cNvGrpSpPr/>
          <p:nvPr/>
        </p:nvGrpSpPr>
        <p:grpSpPr>
          <a:xfrm>
            <a:off x="1028700" y="1346931"/>
            <a:ext cx="4335670" cy="968270"/>
            <a:chOff x="0" y="0"/>
            <a:chExt cx="5780893" cy="1291026"/>
          </a:xfrm>
        </p:grpSpPr>
        <p:sp>
          <p:nvSpPr>
            <p:cNvPr id="12" name="TextBox 12"/>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3B71E4"/>
                  </a:solidFill>
                  <a:ea typeface="思源黑体-粗体 Bold"/>
                </a:rPr>
                <a:t>项目介绍</a:t>
              </a:r>
            </a:p>
          </p:txBody>
        </p:sp>
        <p:sp>
          <p:nvSpPr>
            <p:cNvPr id="13" name="TextBox 13"/>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494949"/>
                  </a:solidFill>
                  <a:latin typeface="Carmela"/>
                </a:rPr>
                <a:t>Project Introduction</a:t>
              </a:r>
            </a:p>
          </p:txBody>
        </p:sp>
      </p:grpSp>
      <p:grpSp>
        <p:nvGrpSpPr>
          <p:cNvPr id="14" name="Group 14"/>
          <p:cNvGrpSpPr/>
          <p:nvPr/>
        </p:nvGrpSpPr>
        <p:grpSpPr>
          <a:xfrm>
            <a:off x="1028700" y="3003148"/>
            <a:ext cx="4335670" cy="968270"/>
            <a:chOff x="0" y="0"/>
            <a:chExt cx="5780893" cy="1291026"/>
          </a:xfrm>
        </p:grpSpPr>
        <p:sp>
          <p:nvSpPr>
            <p:cNvPr id="15" name="TextBox 15"/>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市场分析</a:t>
              </a:r>
            </a:p>
          </p:txBody>
        </p:sp>
        <p:sp>
          <p:nvSpPr>
            <p:cNvPr id="16" name="TextBox 16"/>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Market Analysis</a:t>
              </a:r>
            </a:p>
          </p:txBody>
        </p:sp>
      </p:grpSp>
      <p:grpSp>
        <p:nvGrpSpPr>
          <p:cNvPr id="17" name="Group 17"/>
          <p:cNvGrpSpPr/>
          <p:nvPr/>
        </p:nvGrpSpPr>
        <p:grpSpPr>
          <a:xfrm>
            <a:off x="1028700" y="4659365"/>
            <a:ext cx="4335670" cy="968270"/>
            <a:chOff x="0" y="0"/>
            <a:chExt cx="5780893" cy="1291026"/>
          </a:xfrm>
        </p:grpSpPr>
        <p:sp>
          <p:nvSpPr>
            <p:cNvPr id="18" name="TextBox 18"/>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项目产品（服务）</a:t>
              </a:r>
            </a:p>
          </p:txBody>
        </p:sp>
        <p:sp>
          <p:nvSpPr>
            <p:cNvPr id="19" name="TextBox 19"/>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Project Product (Service)</a:t>
              </a:r>
            </a:p>
          </p:txBody>
        </p:sp>
      </p:grpSp>
      <p:grpSp>
        <p:nvGrpSpPr>
          <p:cNvPr id="20" name="Group 20"/>
          <p:cNvGrpSpPr/>
          <p:nvPr/>
        </p:nvGrpSpPr>
        <p:grpSpPr>
          <a:xfrm>
            <a:off x="1028700" y="7971799"/>
            <a:ext cx="4335670" cy="968270"/>
            <a:chOff x="0" y="0"/>
            <a:chExt cx="5780893" cy="1291026"/>
          </a:xfrm>
        </p:grpSpPr>
        <p:sp>
          <p:nvSpPr>
            <p:cNvPr id="21" name="TextBox 21"/>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财务计划</a:t>
              </a:r>
            </a:p>
          </p:txBody>
        </p:sp>
        <p:sp>
          <p:nvSpPr>
            <p:cNvPr id="22" name="TextBox 22"/>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Financial Plan</a:t>
              </a:r>
            </a:p>
          </p:txBody>
        </p:sp>
      </p:grpSp>
      <p:grpSp>
        <p:nvGrpSpPr>
          <p:cNvPr id="23" name="Group 23"/>
          <p:cNvGrpSpPr/>
          <p:nvPr/>
        </p:nvGrpSpPr>
        <p:grpSpPr>
          <a:xfrm>
            <a:off x="1028700" y="6315582"/>
            <a:ext cx="4335670" cy="968270"/>
            <a:chOff x="0" y="0"/>
            <a:chExt cx="5780893" cy="1291026"/>
          </a:xfrm>
        </p:grpSpPr>
        <p:sp>
          <p:nvSpPr>
            <p:cNvPr id="24" name="TextBox 24"/>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商业模式</a:t>
              </a:r>
            </a:p>
          </p:txBody>
        </p:sp>
        <p:sp>
          <p:nvSpPr>
            <p:cNvPr id="25" name="TextBox 25"/>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Business Model</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03528" y="876356"/>
            <a:ext cx="515246" cy="515246"/>
          </a:xfrm>
          <a:prstGeom prst="rect">
            <a:avLst/>
          </a:prstGeom>
        </p:spPr>
      </p:pic>
      <p:grpSp>
        <p:nvGrpSpPr>
          <p:cNvPr id="3" name="Group 3"/>
          <p:cNvGrpSpPr>
            <a:grpSpLocks noChangeAspect="1"/>
          </p:cNvGrpSpPr>
          <p:nvPr/>
        </p:nvGrpSpPr>
        <p:grpSpPr>
          <a:xfrm>
            <a:off x="212880" y="2984913"/>
            <a:ext cx="9144000" cy="5954068"/>
            <a:chOff x="0" y="0"/>
            <a:chExt cx="3272790" cy="2131060"/>
          </a:xfrm>
        </p:grpSpPr>
        <p:sp>
          <p:nvSpPr>
            <p:cNvPr id="4" name="Freeform 4"/>
            <p:cNvSpPr/>
            <p:nvPr/>
          </p:nvSpPr>
          <p:spPr>
            <a:xfrm>
              <a:off x="0" y="0"/>
              <a:ext cx="3272790" cy="2131060"/>
            </a:xfrm>
            <a:custGeom>
              <a:avLst/>
              <a:gdLst/>
              <a:ahLst/>
              <a:cxnLst/>
              <a:rect l="l" t="t" r="r" b="b"/>
              <a:pathLst>
                <a:path w="3272790" h="213106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blipFill>
              <a:blip r:embed="rId4"/>
              <a:stretch>
                <a:fillRect l="-26601" r="-26258"/>
              </a:stretch>
            </a:blipFill>
          </p:spPr>
        </p:sp>
      </p:grpSp>
      <p:grpSp>
        <p:nvGrpSpPr>
          <p:cNvPr id="5" name="Group 5"/>
          <p:cNvGrpSpPr>
            <a:grpSpLocks noChangeAspect="1"/>
          </p:cNvGrpSpPr>
          <p:nvPr/>
        </p:nvGrpSpPr>
        <p:grpSpPr>
          <a:xfrm>
            <a:off x="0" y="3197793"/>
            <a:ext cx="9144000" cy="5954068"/>
            <a:chOff x="0" y="0"/>
            <a:chExt cx="3272790" cy="2131060"/>
          </a:xfrm>
        </p:grpSpPr>
        <p:sp>
          <p:nvSpPr>
            <p:cNvPr id="6" name="Freeform 6"/>
            <p:cNvSpPr/>
            <p:nvPr/>
          </p:nvSpPr>
          <p:spPr>
            <a:xfrm>
              <a:off x="0" y="0"/>
              <a:ext cx="3272790" cy="2131060"/>
            </a:xfrm>
            <a:custGeom>
              <a:avLst/>
              <a:gdLst/>
              <a:ahLst/>
              <a:cxnLst/>
              <a:rect l="l" t="t" r="r" b="b"/>
              <a:pathLst>
                <a:path w="3272790" h="213106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blipFill>
              <a:blip r:embed="rId5"/>
              <a:stretch>
                <a:fillRect t="-1248" b="-1135"/>
              </a:stretch>
            </a:blipFill>
          </p:spPr>
        </p:sp>
      </p:grpSp>
      <p:grpSp>
        <p:nvGrpSpPr>
          <p:cNvPr id="7" name="Group 7"/>
          <p:cNvGrpSpPr/>
          <p:nvPr/>
        </p:nvGrpSpPr>
        <p:grpSpPr>
          <a:xfrm>
            <a:off x="8298001" y="889982"/>
            <a:ext cx="9025308" cy="612082"/>
            <a:chOff x="0" y="0"/>
            <a:chExt cx="12033744" cy="816109"/>
          </a:xfrm>
        </p:grpSpPr>
        <p:pic>
          <p:nvPicPr>
            <p:cNvPr id="8" name="Picture 8"/>
            <p:cNvPicPr>
              <a:picLocks noChangeAspect="1"/>
            </p:cNvPicPr>
            <p:nvPr/>
          </p:nvPicPr>
          <p:blipFill>
            <a:blip r:embed="rId6">
              <a:alphaModFix am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594566" cy="816109"/>
            </a:xfrm>
            <a:prstGeom prst="rect">
              <a:avLst/>
            </a:prstGeom>
          </p:spPr>
        </p:pic>
        <p:sp>
          <p:nvSpPr>
            <p:cNvPr id="9" name="TextBox 9"/>
            <p:cNvSpPr txBox="1"/>
            <p:nvPr/>
          </p:nvSpPr>
          <p:spPr>
            <a:xfrm>
              <a:off x="155753" y="146858"/>
              <a:ext cx="2083213"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 2"/>
                </a:rPr>
                <a:t>项目介绍</a:t>
              </a:r>
            </a:p>
          </p:txBody>
        </p:sp>
        <p:sp>
          <p:nvSpPr>
            <p:cNvPr id="10" name="TextBox 10"/>
            <p:cNvSpPr txBox="1"/>
            <p:nvPr/>
          </p:nvSpPr>
          <p:spPr>
            <a:xfrm>
              <a:off x="2708811" y="146858"/>
              <a:ext cx="2043548"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11" name="TextBox 11"/>
            <p:cNvSpPr txBox="1"/>
            <p:nvPr/>
          </p:nvSpPr>
          <p:spPr>
            <a:xfrm>
              <a:off x="4982166" y="146858"/>
              <a:ext cx="3053217" cy="484293"/>
            </a:xfrm>
            <a:prstGeom prst="rect">
              <a:avLst/>
            </a:prstGeom>
          </p:spPr>
          <p:txBody>
            <a:bodyPr lIns="0" tIns="0" rIns="0" bIns="0" rtlCol="0" anchor="t">
              <a:spAutoFit/>
            </a:bodyPr>
            <a:lstStyle/>
            <a:p>
              <a:pPr marL="0" lvl="0" indent="0">
                <a:lnSpc>
                  <a:spcPts val="3079"/>
                </a:lnSpc>
                <a:spcBef>
                  <a:spcPct val="0"/>
                </a:spcBef>
              </a:pPr>
              <a:r>
                <a:rPr lang="en-US" sz="2199" u="none">
                  <a:solidFill>
                    <a:srgbClr val="494949"/>
                  </a:solidFill>
                  <a:ea typeface="思源黑体 2"/>
                </a:rPr>
                <a:t>项目产品（服务）</a:t>
              </a:r>
            </a:p>
          </p:txBody>
        </p:sp>
        <p:sp>
          <p:nvSpPr>
            <p:cNvPr id="12" name="TextBox 12"/>
            <p:cNvSpPr txBox="1"/>
            <p:nvPr/>
          </p:nvSpPr>
          <p:spPr>
            <a:xfrm>
              <a:off x="8429084" y="146858"/>
              <a:ext cx="1552784"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商业模式</a:t>
              </a:r>
            </a:p>
          </p:txBody>
        </p:sp>
        <p:sp>
          <p:nvSpPr>
            <p:cNvPr id="13" name="TextBox 13"/>
            <p:cNvSpPr txBox="1"/>
            <p:nvPr/>
          </p:nvSpPr>
          <p:spPr>
            <a:xfrm>
              <a:off x="10372911" y="146858"/>
              <a:ext cx="1660833"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012068">
            <a:off x="14367188" y="8145373"/>
            <a:ext cx="5912242" cy="5538725"/>
          </a:xfrm>
          <a:prstGeom prst="rect">
            <a:avLst/>
          </a:prstGeom>
        </p:spPr>
      </p:pic>
      <p:sp>
        <p:nvSpPr>
          <p:cNvPr id="15" name="TextBox 15"/>
          <p:cNvSpPr txBox="1"/>
          <p:nvPr/>
        </p:nvSpPr>
        <p:spPr>
          <a:xfrm>
            <a:off x="1028700" y="933450"/>
            <a:ext cx="2647172" cy="821055"/>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项目概述</a:t>
            </a:r>
          </a:p>
        </p:txBody>
      </p:sp>
      <p:sp>
        <p:nvSpPr>
          <p:cNvPr id="16" name="TextBox 16"/>
          <p:cNvSpPr txBox="1"/>
          <p:nvPr/>
        </p:nvSpPr>
        <p:spPr>
          <a:xfrm>
            <a:off x="3675872" y="1455420"/>
            <a:ext cx="5208583" cy="365760"/>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Project Overview</a:t>
            </a:r>
          </a:p>
        </p:txBody>
      </p:sp>
      <p:grpSp>
        <p:nvGrpSpPr>
          <p:cNvPr id="17" name="Group 17"/>
          <p:cNvGrpSpPr/>
          <p:nvPr/>
        </p:nvGrpSpPr>
        <p:grpSpPr>
          <a:xfrm>
            <a:off x="10425811" y="3197793"/>
            <a:ext cx="6833489" cy="4888292"/>
            <a:chOff x="0" y="0"/>
            <a:chExt cx="9111319" cy="6517723"/>
          </a:xfrm>
        </p:grpSpPr>
        <p:sp>
          <p:nvSpPr>
            <p:cNvPr id="18" name="TextBox 18"/>
            <p:cNvSpPr txBox="1"/>
            <p:nvPr/>
          </p:nvSpPr>
          <p:spPr>
            <a:xfrm>
              <a:off x="0" y="1825073"/>
              <a:ext cx="9111319" cy="4692650"/>
            </a:xfrm>
            <a:prstGeom prst="rect">
              <a:avLst/>
            </a:prstGeom>
          </p:spPr>
          <p:txBody>
            <a:bodyPr lIns="0" tIns="0" rIns="0" bIns="0" rtlCol="0" anchor="t">
              <a:spAutoFit/>
            </a:bodyPr>
            <a:lstStyle/>
            <a:p>
              <a:pPr algn="just">
                <a:lnSpc>
                  <a:spcPts val="3569"/>
                </a:lnSpc>
              </a:pPr>
              <a:r>
                <a:rPr lang="en-US" sz="2100">
                  <a:solidFill>
                    <a:srgbClr val="707070"/>
                  </a:solidFill>
                  <a:ea typeface="思源黑体-粗体"/>
                </a:rPr>
                <a:t>请在此处输入项目概述内容，用一句话来清晰地描述你的商业模式，即你的产品或服务；用一句话来明确表述为什么你的创新及时解决了用户的问题, 填补了市场的空缺；用一句话(包括具体数字)来描述巨大的市场规模和潜在的远景；用一句话来概括你的竞争优势；用一句话来形容你和你的团队；用一句话(包括具体数字和时间)来概述你将如何在最短的时间内让投资人盈利；用一句话来陈述你希望融多少钱及主要用途。</a:t>
              </a:r>
            </a:p>
          </p:txBody>
        </p:sp>
        <p:sp>
          <p:nvSpPr>
            <p:cNvPr id="19" name="TextBox 19"/>
            <p:cNvSpPr txBox="1"/>
            <p:nvPr/>
          </p:nvSpPr>
          <p:spPr>
            <a:xfrm>
              <a:off x="0" y="398160"/>
              <a:ext cx="9111319" cy="924560"/>
            </a:xfrm>
            <a:prstGeom prst="rect">
              <a:avLst/>
            </a:prstGeom>
          </p:spPr>
          <p:txBody>
            <a:bodyPr lIns="0" tIns="0" rIns="0" bIns="0" rtlCol="0" anchor="t">
              <a:spAutoFit/>
            </a:bodyPr>
            <a:lstStyle/>
            <a:p>
              <a:pPr>
                <a:lnSpc>
                  <a:spcPts val="5880"/>
                </a:lnSpc>
                <a:spcBef>
                  <a:spcPct val="0"/>
                </a:spcBef>
              </a:pPr>
              <a:r>
                <a:rPr lang="en-US" sz="4200">
                  <a:solidFill>
                    <a:srgbClr val="494949"/>
                  </a:solidFill>
                  <a:ea typeface="思源黑体-粗体 Bold"/>
                </a:rPr>
                <a:t>请在此输入标题</a:t>
              </a:r>
            </a:p>
          </p:txBody>
        </p:sp>
        <p:sp>
          <p:nvSpPr>
            <p:cNvPr id="20" name="TextBox 20"/>
            <p:cNvSpPr txBox="1"/>
            <p:nvPr/>
          </p:nvSpPr>
          <p:spPr>
            <a:xfrm>
              <a:off x="0" y="-47625"/>
              <a:ext cx="9111319"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3B71E4"/>
                  </a:solidFill>
                  <a:latin typeface="Carmela"/>
                </a:rPr>
                <a:t>Please enter title here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9592019" y="2365960"/>
            <a:ext cx="3064277" cy="6892340"/>
            <a:chOff x="0" y="0"/>
            <a:chExt cx="4085702" cy="9189787"/>
          </a:xfrm>
        </p:grpSpPr>
        <p:grpSp>
          <p:nvGrpSpPr>
            <p:cNvPr id="3" name="Group 3"/>
            <p:cNvGrpSpPr>
              <a:grpSpLocks noChangeAspect="1"/>
            </p:cNvGrpSpPr>
            <p:nvPr/>
          </p:nvGrpSpPr>
          <p:grpSpPr>
            <a:xfrm>
              <a:off x="479" y="0"/>
              <a:ext cx="4084745" cy="5450759"/>
              <a:chOff x="0" y="0"/>
              <a:chExt cx="8973820" cy="11974830"/>
            </a:xfrm>
          </p:grpSpPr>
          <p:sp>
            <p:nvSpPr>
              <p:cNvPr id="4" name="Freeform 4"/>
              <p:cNvSpPr/>
              <p:nvPr/>
            </p:nvSpPr>
            <p:spPr>
              <a:xfrm>
                <a:off x="0" y="0"/>
                <a:ext cx="8973820" cy="11988800"/>
              </a:xfrm>
              <a:custGeom>
                <a:avLst/>
                <a:gdLst/>
                <a:ahLst/>
                <a:cxnLst/>
                <a:rect l="l" t="t" r="r" b="b"/>
                <a:pathLst>
                  <a:path w="8973820" h="11988800">
                    <a:moveTo>
                      <a:pt x="0" y="0"/>
                    </a:moveTo>
                    <a:lnTo>
                      <a:pt x="8973820" y="0"/>
                    </a:lnTo>
                    <a:lnTo>
                      <a:pt x="8973820" y="11988800"/>
                    </a:lnTo>
                    <a:lnTo>
                      <a:pt x="0" y="11988800"/>
                    </a:lnTo>
                    <a:close/>
                  </a:path>
                </a:pathLst>
              </a:custGeom>
              <a:blipFill>
                <a:blip r:embed="rId2"/>
                <a:stretch>
                  <a:fillRect t="-8484" b="-3793"/>
                </a:stretch>
              </a:blipFill>
            </p:spPr>
          </p:sp>
          <p:sp>
            <p:nvSpPr>
              <p:cNvPr id="5" name="Freeform 5"/>
              <p:cNvSpPr/>
              <p:nvPr/>
            </p:nvSpPr>
            <p:spPr>
              <a:xfrm>
                <a:off x="0" y="0"/>
                <a:ext cx="8973820" cy="11988800"/>
              </a:xfrm>
              <a:custGeom>
                <a:avLst/>
                <a:gdLst/>
                <a:ahLst/>
                <a:cxnLst/>
                <a:rect l="l" t="t" r="r" b="b"/>
                <a:pathLst>
                  <a:path w="8973820" h="11988800">
                    <a:moveTo>
                      <a:pt x="0" y="0"/>
                    </a:moveTo>
                    <a:lnTo>
                      <a:pt x="0" y="11988800"/>
                    </a:lnTo>
                    <a:lnTo>
                      <a:pt x="8973820" y="11988800"/>
                    </a:lnTo>
                    <a:lnTo>
                      <a:pt x="8973820" y="0"/>
                    </a:lnTo>
                    <a:lnTo>
                      <a:pt x="0" y="0"/>
                    </a:lnTo>
                    <a:close/>
                    <a:moveTo>
                      <a:pt x="8186420" y="11325860"/>
                    </a:moveTo>
                    <a:cubicBezTo>
                      <a:pt x="8186420" y="11371580"/>
                      <a:pt x="8148320" y="11409680"/>
                      <a:pt x="8102600" y="11409680"/>
                    </a:cubicBezTo>
                    <a:lnTo>
                      <a:pt x="815340" y="11409680"/>
                    </a:lnTo>
                    <a:cubicBezTo>
                      <a:pt x="769620" y="11409680"/>
                      <a:pt x="731520" y="11371580"/>
                      <a:pt x="731520" y="11325860"/>
                    </a:cubicBezTo>
                    <a:lnTo>
                      <a:pt x="731520" y="977900"/>
                    </a:lnTo>
                    <a:cubicBezTo>
                      <a:pt x="731520" y="932180"/>
                      <a:pt x="769620" y="894080"/>
                      <a:pt x="815340" y="894080"/>
                    </a:cubicBezTo>
                    <a:lnTo>
                      <a:pt x="8102600" y="894080"/>
                    </a:lnTo>
                    <a:cubicBezTo>
                      <a:pt x="8148320" y="894080"/>
                      <a:pt x="8186420" y="932180"/>
                      <a:pt x="8186420" y="977900"/>
                    </a:cubicBezTo>
                    <a:lnTo>
                      <a:pt x="8186420" y="11325860"/>
                    </a:lnTo>
                    <a:close/>
                  </a:path>
                </a:pathLst>
              </a:custGeom>
              <a:blipFill>
                <a:blip r:embed="rId3"/>
                <a:stretch>
                  <a:fillRect l="-7943" t="-12133" r="-9201" b="-27049"/>
                </a:stretch>
              </a:blipFill>
            </p:spPr>
          </p:sp>
        </p:grpSp>
        <p:grpSp>
          <p:nvGrpSpPr>
            <p:cNvPr id="6" name="Group 6"/>
            <p:cNvGrpSpPr/>
            <p:nvPr/>
          </p:nvGrpSpPr>
          <p:grpSpPr>
            <a:xfrm>
              <a:off x="0" y="4511446"/>
              <a:ext cx="4085702" cy="1994524"/>
              <a:chOff x="0" y="0"/>
              <a:chExt cx="807052" cy="393980"/>
            </a:xfrm>
          </p:grpSpPr>
          <p:sp>
            <p:nvSpPr>
              <p:cNvPr id="7" name="Freeform 7"/>
              <p:cNvSpPr/>
              <p:nvPr/>
            </p:nvSpPr>
            <p:spPr>
              <a:xfrm>
                <a:off x="0" y="0"/>
                <a:ext cx="807052" cy="393980"/>
              </a:xfrm>
              <a:custGeom>
                <a:avLst/>
                <a:gdLst/>
                <a:ahLst/>
                <a:cxnLst/>
                <a:rect l="l" t="t" r="r" b="b"/>
                <a:pathLst>
                  <a:path w="807052" h="393980">
                    <a:moveTo>
                      <a:pt x="0" y="0"/>
                    </a:moveTo>
                    <a:lnTo>
                      <a:pt x="807052" y="0"/>
                    </a:lnTo>
                    <a:lnTo>
                      <a:pt x="807052" y="393980"/>
                    </a:lnTo>
                    <a:lnTo>
                      <a:pt x="0" y="393980"/>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350472" y="4624262"/>
              <a:ext cx="3384759" cy="688552"/>
            </a:xfrm>
            <a:prstGeom prst="rect">
              <a:avLst/>
            </a:prstGeom>
          </p:spPr>
          <p:txBody>
            <a:bodyPr lIns="0" tIns="0" rIns="0" bIns="0" rtlCol="0" anchor="t">
              <a:spAutoFit/>
            </a:bodyPr>
            <a:lstStyle/>
            <a:p>
              <a:pPr>
                <a:lnSpc>
                  <a:spcPts val="4480"/>
                </a:lnSpc>
                <a:spcBef>
                  <a:spcPct val="0"/>
                </a:spcBef>
              </a:pPr>
              <a:r>
                <a:rPr lang="en-US" sz="3200" spc="256">
                  <a:solidFill>
                    <a:srgbClr val="494949"/>
                  </a:solidFill>
                  <a:ea typeface="思源黑体-粗体 Bold"/>
                </a:rPr>
                <a:t>张可可</a:t>
              </a:r>
            </a:p>
          </p:txBody>
        </p:sp>
        <p:sp>
          <p:nvSpPr>
            <p:cNvPr id="10" name="TextBox 10"/>
            <p:cNvSpPr txBox="1"/>
            <p:nvPr/>
          </p:nvSpPr>
          <p:spPr>
            <a:xfrm>
              <a:off x="350472" y="5414340"/>
              <a:ext cx="3384759" cy="815340"/>
            </a:xfrm>
            <a:prstGeom prst="rect">
              <a:avLst/>
            </a:prstGeom>
          </p:spPr>
          <p:txBody>
            <a:bodyPr lIns="0" tIns="0" rIns="0" bIns="0" rtlCol="0" anchor="t">
              <a:spAutoFit/>
            </a:bodyPr>
            <a:lstStyle/>
            <a:p>
              <a:pPr>
                <a:lnSpc>
                  <a:spcPts val="2520"/>
                </a:lnSpc>
                <a:spcBef>
                  <a:spcPct val="0"/>
                </a:spcBef>
              </a:pPr>
              <a:r>
                <a:rPr lang="en-US" sz="1800">
                  <a:solidFill>
                    <a:srgbClr val="707070"/>
                  </a:solidFill>
                  <a:ea typeface="思源黑体 2 Bold"/>
                </a:rPr>
                <a:t>职位：请在此填写详细职位名称</a:t>
              </a:r>
            </a:p>
          </p:txBody>
        </p:sp>
        <p:sp>
          <p:nvSpPr>
            <p:cNvPr id="11" name="TextBox 11"/>
            <p:cNvSpPr txBox="1"/>
            <p:nvPr/>
          </p:nvSpPr>
          <p:spPr>
            <a:xfrm>
              <a:off x="479" y="6795879"/>
              <a:ext cx="4084745" cy="2393907"/>
            </a:xfrm>
            <a:prstGeom prst="rect">
              <a:avLst/>
            </a:prstGeom>
          </p:spPr>
          <p:txBody>
            <a:bodyPr lIns="0" tIns="0" rIns="0" bIns="0" rtlCol="0" anchor="t">
              <a:spAutoFit/>
            </a:bodyPr>
            <a:lstStyle/>
            <a:p>
              <a:pPr marL="345441" lvl="1" indent="-172721" algn="l">
                <a:lnSpc>
                  <a:spcPts val="2464"/>
                </a:lnSpc>
                <a:buFont typeface="Arial"/>
                <a:buChar char="•"/>
              </a:pPr>
              <a:r>
                <a:rPr lang="en-US" sz="1600" u="none">
                  <a:solidFill>
                    <a:srgbClr val="707070"/>
                  </a:solidFill>
                  <a:ea typeface="思源黑体-粗体"/>
                </a:rPr>
                <a:t>请在此输入负责的业务、任职经历、个人行业经验和优势</a:t>
              </a:r>
            </a:p>
            <a:p>
              <a:pPr marL="345441" lvl="1" indent="-172721" algn="l">
                <a:lnSpc>
                  <a:spcPts val="2464"/>
                </a:lnSpc>
                <a:buFont typeface="Arial"/>
                <a:buChar char="•"/>
              </a:pPr>
              <a:r>
                <a:rPr lang="en-US" sz="1600" u="none">
                  <a:solidFill>
                    <a:srgbClr val="707070"/>
                  </a:solidFill>
                  <a:ea typeface="思源黑体-粗体"/>
                </a:rPr>
                <a:t>请在此输入负责的业务、任职经历、个人行业经验和优势</a:t>
              </a:r>
            </a:p>
            <a:p>
              <a:pPr marL="345441" lvl="1" indent="-172721" algn="l">
                <a:lnSpc>
                  <a:spcPts val="2464"/>
                </a:lnSpc>
                <a:buFont typeface="Arial"/>
                <a:buChar char="•"/>
              </a:pPr>
              <a:r>
                <a:rPr lang="en-US" sz="1600" u="none">
                  <a:solidFill>
                    <a:srgbClr val="707070"/>
                  </a:solidFill>
                  <a:ea typeface="思源黑体-粗体"/>
                </a:rPr>
                <a:t>请在此输入负责的业务、任职经历、个人行业经验和优势</a:t>
              </a:r>
            </a:p>
          </p:txBody>
        </p:sp>
      </p:grpSp>
      <p:grpSp>
        <p:nvGrpSpPr>
          <p:cNvPr id="12" name="Group 12"/>
          <p:cNvGrpSpPr/>
          <p:nvPr/>
        </p:nvGrpSpPr>
        <p:grpSpPr>
          <a:xfrm>
            <a:off x="13552333" y="2365960"/>
            <a:ext cx="3064277" cy="6892340"/>
            <a:chOff x="0" y="0"/>
            <a:chExt cx="4085702" cy="9189787"/>
          </a:xfrm>
        </p:grpSpPr>
        <p:grpSp>
          <p:nvGrpSpPr>
            <p:cNvPr id="13" name="Group 13"/>
            <p:cNvGrpSpPr>
              <a:grpSpLocks noChangeAspect="1"/>
            </p:cNvGrpSpPr>
            <p:nvPr/>
          </p:nvGrpSpPr>
          <p:grpSpPr>
            <a:xfrm>
              <a:off x="479" y="0"/>
              <a:ext cx="4084745" cy="5450759"/>
              <a:chOff x="0" y="0"/>
              <a:chExt cx="8973820" cy="11974830"/>
            </a:xfrm>
          </p:grpSpPr>
          <p:sp>
            <p:nvSpPr>
              <p:cNvPr id="14" name="Freeform 14"/>
              <p:cNvSpPr/>
              <p:nvPr/>
            </p:nvSpPr>
            <p:spPr>
              <a:xfrm>
                <a:off x="0" y="0"/>
                <a:ext cx="8973820" cy="11988800"/>
              </a:xfrm>
              <a:custGeom>
                <a:avLst/>
                <a:gdLst/>
                <a:ahLst/>
                <a:cxnLst/>
                <a:rect l="l" t="t" r="r" b="b"/>
                <a:pathLst>
                  <a:path w="8973820" h="11988800">
                    <a:moveTo>
                      <a:pt x="0" y="0"/>
                    </a:moveTo>
                    <a:lnTo>
                      <a:pt x="8973820" y="0"/>
                    </a:lnTo>
                    <a:lnTo>
                      <a:pt x="8973820" y="11988800"/>
                    </a:lnTo>
                    <a:lnTo>
                      <a:pt x="0" y="11988800"/>
                    </a:lnTo>
                    <a:close/>
                  </a:path>
                </a:pathLst>
              </a:custGeom>
              <a:blipFill>
                <a:blip r:embed="rId4"/>
                <a:stretch>
                  <a:fillRect t="-10678" b="-1598"/>
                </a:stretch>
              </a:blipFill>
            </p:spPr>
          </p:sp>
          <p:sp>
            <p:nvSpPr>
              <p:cNvPr id="15" name="Freeform 15"/>
              <p:cNvSpPr/>
              <p:nvPr/>
            </p:nvSpPr>
            <p:spPr>
              <a:xfrm>
                <a:off x="0" y="0"/>
                <a:ext cx="8973820" cy="11988800"/>
              </a:xfrm>
              <a:custGeom>
                <a:avLst/>
                <a:gdLst/>
                <a:ahLst/>
                <a:cxnLst/>
                <a:rect l="l" t="t" r="r" b="b"/>
                <a:pathLst>
                  <a:path w="8973820" h="11988800">
                    <a:moveTo>
                      <a:pt x="0" y="0"/>
                    </a:moveTo>
                    <a:lnTo>
                      <a:pt x="0" y="11988800"/>
                    </a:lnTo>
                    <a:lnTo>
                      <a:pt x="8973820" y="11988800"/>
                    </a:lnTo>
                    <a:lnTo>
                      <a:pt x="8973820" y="0"/>
                    </a:lnTo>
                    <a:lnTo>
                      <a:pt x="0" y="0"/>
                    </a:lnTo>
                    <a:close/>
                    <a:moveTo>
                      <a:pt x="8186420" y="11325860"/>
                    </a:moveTo>
                    <a:cubicBezTo>
                      <a:pt x="8186420" y="11371580"/>
                      <a:pt x="8148320" y="11409680"/>
                      <a:pt x="8102600" y="11409680"/>
                    </a:cubicBezTo>
                    <a:lnTo>
                      <a:pt x="815340" y="11409680"/>
                    </a:lnTo>
                    <a:cubicBezTo>
                      <a:pt x="769620" y="11409680"/>
                      <a:pt x="731520" y="11371580"/>
                      <a:pt x="731520" y="11325860"/>
                    </a:cubicBezTo>
                    <a:lnTo>
                      <a:pt x="731520" y="977900"/>
                    </a:lnTo>
                    <a:cubicBezTo>
                      <a:pt x="731520" y="932180"/>
                      <a:pt x="769620" y="894080"/>
                      <a:pt x="815340" y="894080"/>
                    </a:cubicBezTo>
                    <a:lnTo>
                      <a:pt x="8102600" y="894080"/>
                    </a:lnTo>
                    <a:cubicBezTo>
                      <a:pt x="8148320" y="894080"/>
                      <a:pt x="8186420" y="932180"/>
                      <a:pt x="8186420" y="977900"/>
                    </a:cubicBezTo>
                    <a:lnTo>
                      <a:pt x="8186420" y="11325860"/>
                    </a:lnTo>
                    <a:close/>
                  </a:path>
                </a:pathLst>
              </a:custGeom>
              <a:blipFill>
                <a:blip r:embed="rId3"/>
                <a:stretch>
                  <a:fillRect l="-7943" t="-12133" r="-9201" b="-27049"/>
                </a:stretch>
              </a:blipFill>
            </p:spPr>
          </p:sp>
        </p:grpSp>
        <p:grpSp>
          <p:nvGrpSpPr>
            <p:cNvPr id="16" name="Group 16"/>
            <p:cNvGrpSpPr/>
            <p:nvPr/>
          </p:nvGrpSpPr>
          <p:grpSpPr>
            <a:xfrm>
              <a:off x="0" y="4511446"/>
              <a:ext cx="4085702" cy="1994524"/>
              <a:chOff x="0" y="0"/>
              <a:chExt cx="807052" cy="393980"/>
            </a:xfrm>
          </p:grpSpPr>
          <p:sp>
            <p:nvSpPr>
              <p:cNvPr id="17" name="Freeform 17"/>
              <p:cNvSpPr/>
              <p:nvPr/>
            </p:nvSpPr>
            <p:spPr>
              <a:xfrm>
                <a:off x="0" y="0"/>
                <a:ext cx="807052" cy="393980"/>
              </a:xfrm>
              <a:custGeom>
                <a:avLst/>
                <a:gdLst/>
                <a:ahLst/>
                <a:cxnLst/>
                <a:rect l="l" t="t" r="r" b="b"/>
                <a:pathLst>
                  <a:path w="807052" h="393980">
                    <a:moveTo>
                      <a:pt x="0" y="0"/>
                    </a:moveTo>
                    <a:lnTo>
                      <a:pt x="807052" y="0"/>
                    </a:lnTo>
                    <a:lnTo>
                      <a:pt x="807052" y="393980"/>
                    </a:lnTo>
                    <a:lnTo>
                      <a:pt x="0" y="393980"/>
                    </a:lnTo>
                    <a:close/>
                  </a:path>
                </a:pathLst>
              </a:custGeom>
              <a:solidFill>
                <a:srgbClr val="3B71E4"/>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3079"/>
                  </a:lnSpc>
                </a:pPr>
                <a:endParaRPr/>
              </a:p>
            </p:txBody>
          </p:sp>
        </p:grpSp>
        <p:sp>
          <p:nvSpPr>
            <p:cNvPr id="19" name="TextBox 19"/>
            <p:cNvSpPr txBox="1"/>
            <p:nvPr/>
          </p:nvSpPr>
          <p:spPr>
            <a:xfrm>
              <a:off x="350472" y="4624262"/>
              <a:ext cx="3384759" cy="688552"/>
            </a:xfrm>
            <a:prstGeom prst="rect">
              <a:avLst/>
            </a:prstGeom>
          </p:spPr>
          <p:txBody>
            <a:bodyPr lIns="0" tIns="0" rIns="0" bIns="0" rtlCol="0" anchor="t">
              <a:spAutoFit/>
            </a:bodyPr>
            <a:lstStyle/>
            <a:p>
              <a:pPr>
                <a:lnSpc>
                  <a:spcPts val="4480"/>
                </a:lnSpc>
                <a:spcBef>
                  <a:spcPct val="0"/>
                </a:spcBef>
              </a:pPr>
              <a:r>
                <a:rPr lang="en-US" sz="3200" spc="256">
                  <a:solidFill>
                    <a:srgbClr val="FFFFFF"/>
                  </a:solidFill>
                  <a:ea typeface="思源黑体-粗体 Bold"/>
                </a:rPr>
                <a:t>李画</a:t>
              </a:r>
            </a:p>
          </p:txBody>
        </p:sp>
        <p:sp>
          <p:nvSpPr>
            <p:cNvPr id="20" name="TextBox 20"/>
            <p:cNvSpPr txBox="1"/>
            <p:nvPr/>
          </p:nvSpPr>
          <p:spPr>
            <a:xfrm>
              <a:off x="350472" y="5414340"/>
              <a:ext cx="3384759" cy="815340"/>
            </a:xfrm>
            <a:prstGeom prst="rect">
              <a:avLst/>
            </a:prstGeom>
          </p:spPr>
          <p:txBody>
            <a:bodyPr lIns="0" tIns="0" rIns="0" bIns="0" rtlCol="0" anchor="t">
              <a:spAutoFit/>
            </a:bodyPr>
            <a:lstStyle/>
            <a:p>
              <a:pPr>
                <a:lnSpc>
                  <a:spcPts val="2520"/>
                </a:lnSpc>
                <a:spcBef>
                  <a:spcPct val="0"/>
                </a:spcBef>
              </a:pPr>
              <a:r>
                <a:rPr lang="en-US" sz="1800">
                  <a:solidFill>
                    <a:srgbClr val="FFFFFF"/>
                  </a:solidFill>
                  <a:ea typeface="思源黑体 2 Bold"/>
                </a:rPr>
                <a:t>职位：请在此填写详细职位名称</a:t>
              </a:r>
            </a:p>
          </p:txBody>
        </p:sp>
        <p:sp>
          <p:nvSpPr>
            <p:cNvPr id="21" name="TextBox 21"/>
            <p:cNvSpPr txBox="1"/>
            <p:nvPr/>
          </p:nvSpPr>
          <p:spPr>
            <a:xfrm>
              <a:off x="479" y="6795879"/>
              <a:ext cx="4084745" cy="2393907"/>
            </a:xfrm>
            <a:prstGeom prst="rect">
              <a:avLst/>
            </a:prstGeom>
          </p:spPr>
          <p:txBody>
            <a:bodyPr lIns="0" tIns="0" rIns="0" bIns="0" rtlCol="0" anchor="t">
              <a:spAutoFit/>
            </a:bodyPr>
            <a:lstStyle/>
            <a:p>
              <a:pPr marL="345441" lvl="1" indent="-172721" algn="l">
                <a:lnSpc>
                  <a:spcPts val="2464"/>
                </a:lnSpc>
                <a:buFont typeface="Arial"/>
                <a:buChar char="•"/>
              </a:pPr>
              <a:r>
                <a:rPr lang="en-US" sz="1600" u="none">
                  <a:solidFill>
                    <a:srgbClr val="707070"/>
                  </a:solidFill>
                  <a:ea typeface="思源黑体-粗体"/>
                </a:rPr>
                <a:t>请在此输入负责的业务、任职经历、个人行业经验和优势</a:t>
              </a:r>
            </a:p>
            <a:p>
              <a:pPr marL="345441" lvl="1" indent="-172721" algn="l">
                <a:lnSpc>
                  <a:spcPts val="2464"/>
                </a:lnSpc>
                <a:buFont typeface="Arial"/>
                <a:buChar char="•"/>
              </a:pPr>
              <a:r>
                <a:rPr lang="en-US" sz="1600" u="none">
                  <a:solidFill>
                    <a:srgbClr val="707070"/>
                  </a:solidFill>
                  <a:ea typeface="思源黑体-粗体"/>
                </a:rPr>
                <a:t>请在此输入负责的业务、任职经历、个人行业经验和优势</a:t>
              </a:r>
            </a:p>
            <a:p>
              <a:pPr marL="345441" lvl="1" indent="-172721" algn="l">
                <a:lnSpc>
                  <a:spcPts val="2464"/>
                </a:lnSpc>
                <a:buFont typeface="Arial"/>
                <a:buChar char="•"/>
              </a:pPr>
              <a:r>
                <a:rPr lang="en-US" sz="1600" u="none">
                  <a:solidFill>
                    <a:srgbClr val="707070"/>
                  </a:solidFill>
                  <a:ea typeface="思源黑体-粗体"/>
                </a:rPr>
                <a:t>请在此输入负责的业务、任职经历、个人行业经验和优势</a:t>
              </a:r>
            </a:p>
          </p:txBody>
        </p:sp>
      </p:grpSp>
      <p:grpSp>
        <p:nvGrpSpPr>
          <p:cNvPr id="22" name="Group 22"/>
          <p:cNvGrpSpPr/>
          <p:nvPr/>
        </p:nvGrpSpPr>
        <p:grpSpPr>
          <a:xfrm>
            <a:off x="1670702" y="2365960"/>
            <a:ext cx="3065652" cy="6892340"/>
            <a:chOff x="0" y="0"/>
            <a:chExt cx="4087536" cy="9189787"/>
          </a:xfrm>
        </p:grpSpPr>
        <p:grpSp>
          <p:nvGrpSpPr>
            <p:cNvPr id="23" name="Group 23"/>
            <p:cNvGrpSpPr>
              <a:grpSpLocks noChangeAspect="1"/>
            </p:cNvGrpSpPr>
            <p:nvPr/>
          </p:nvGrpSpPr>
          <p:grpSpPr>
            <a:xfrm>
              <a:off x="1396" y="0"/>
              <a:ext cx="4084745" cy="5450759"/>
              <a:chOff x="0" y="0"/>
              <a:chExt cx="8973820" cy="11974830"/>
            </a:xfrm>
          </p:grpSpPr>
          <p:sp>
            <p:nvSpPr>
              <p:cNvPr id="24" name="Freeform 24"/>
              <p:cNvSpPr/>
              <p:nvPr/>
            </p:nvSpPr>
            <p:spPr>
              <a:xfrm>
                <a:off x="0" y="0"/>
                <a:ext cx="8973820" cy="11988800"/>
              </a:xfrm>
              <a:custGeom>
                <a:avLst/>
                <a:gdLst/>
                <a:ahLst/>
                <a:cxnLst/>
                <a:rect l="l" t="t" r="r" b="b"/>
                <a:pathLst>
                  <a:path w="8973820" h="11988800">
                    <a:moveTo>
                      <a:pt x="0" y="0"/>
                    </a:moveTo>
                    <a:lnTo>
                      <a:pt x="8973820" y="0"/>
                    </a:lnTo>
                    <a:lnTo>
                      <a:pt x="8973820" y="11988800"/>
                    </a:lnTo>
                    <a:lnTo>
                      <a:pt x="0" y="11988800"/>
                    </a:lnTo>
                    <a:close/>
                  </a:path>
                </a:pathLst>
              </a:custGeom>
              <a:blipFill>
                <a:blip r:embed="rId5"/>
                <a:stretch>
                  <a:fillRect t="-5192" b="-7085"/>
                </a:stretch>
              </a:blipFill>
            </p:spPr>
          </p:sp>
          <p:sp>
            <p:nvSpPr>
              <p:cNvPr id="25" name="Freeform 25"/>
              <p:cNvSpPr/>
              <p:nvPr/>
            </p:nvSpPr>
            <p:spPr>
              <a:xfrm>
                <a:off x="0" y="0"/>
                <a:ext cx="8973820" cy="11988800"/>
              </a:xfrm>
              <a:custGeom>
                <a:avLst/>
                <a:gdLst/>
                <a:ahLst/>
                <a:cxnLst/>
                <a:rect l="l" t="t" r="r" b="b"/>
                <a:pathLst>
                  <a:path w="8973820" h="11988800">
                    <a:moveTo>
                      <a:pt x="0" y="0"/>
                    </a:moveTo>
                    <a:lnTo>
                      <a:pt x="0" y="11988800"/>
                    </a:lnTo>
                    <a:lnTo>
                      <a:pt x="8973820" y="11988800"/>
                    </a:lnTo>
                    <a:lnTo>
                      <a:pt x="8973820" y="0"/>
                    </a:lnTo>
                    <a:lnTo>
                      <a:pt x="0" y="0"/>
                    </a:lnTo>
                    <a:close/>
                    <a:moveTo>
                      <a:pt x="8186420" y="11325860"/>
                    </a:moveTo>
                    <a:cubicBezTo>
                      <a:pt x="8186420" y="11371580"/>
                      <a:pt x="8148320" y="11409680"/>
                      <a:pt x="8102600" y="11409680"/>
                    </a:cubicBezTo>
                    <a:lnTo>
                      <a:pt x="815340" y="11409680"/>
                    </a:lnTo>
                    <a:cubicBezTo>
                      <a:pt x="769620" y="11409680"/>
                      <a:pt x="731520" y="11371580"/>
                      <a:pt x="731520" y="11325860"/>
                    </a:cubicBezTo>
                    <a:lnTo>
                      <a:pt x="731520" y="977900"/>
                    </a:lnTo>
                    <a:cubicBezTo>
                      <a:pt x="731520" y="932180"/>
                      <a:pt x="769620" y="894080"/>
                      <a:pt x="815340" y="894080"/>
                    </a:cubicBezTo>
                    <a:lnTo>
                      <a:pt x="8102600" y="894080"/>
                    </a:lnTo>
                    <a:cubicBezTo>
                      <a:pt x="8148320" y="894080"/>
                      <a:pt x="8186420" y="932180"/>
                      <a:pt x="8186420" y="977900"/>
                    </a:cubicBezTo>
                    <a:lnTo>
                      <a:pt x="8186420" y="11325860"/>
                    </a:lnTo>
                    <a:close/>
                  </a:path>
                </a:pathLst>
              </a:custGeom>
              <a:blipFill>
                <a:blip r:embed="rId3"/>
                <a:stretch>
                  <a:fillRect l="-7943" t="-12133" r="-9201" b="-27049"/>
                </a:stretch>
              </a:blipFill>
            </p:spPr>
          </p:sp>
        </p:grpSp>
        <p:grpSp>
          <p:nvGrpSpPr>
            <p:cNvPr id="26" name="Group 26"/>
            <p:cNvGrpSpPr/>
            <p:nvPr/>
          </p:nvGrpSpPr>
          <p:grpSpPr>
            <a:xfrm>
              <a:off x="917" y="4511446"/>
              <a:ext cx="4085702" cy="1994524"/>
              <a:chOff x="0" y="0"/>
              <a:chExt cx="807052" cy="393980"/>
            </a:xfrm>
          </p:grpSpPr>
          <p:sp>
            <p:nvSpPr>
              <p:cNvPr id="27" name="Freeform 27"/>
              <p:cNvSpPr/>
              <p:nvPr/>
            </p:nvSpPr>
            <p:spPr>
              <a:xfrm>
                <a:off x="0" y="0"/>
                <a:ext cx="807052" cy="393980"/>
              </a:xfrm>
              <a:custGeom>
                <a:avLst/>
                <a:gdLst/>
                <a:ahLst/>
                <a:cxnLst/>
                <a:rect l="l" t="t" r="r" b="b"/>
                <a:pathLst>
                  <a:path w="807052" h="393980">
                    <a:moveTo>
                      <a:pt x="0" y="0"/>
                    </a:moveTo>
                    <a:lnTo>
                      <a:pt x="807052" y="0"/>
                    </a:lnTo>
                    <a:lnTo>
                      <a:pt x="807052" y="393980"/>
                    </a:lnTo>
                    <a:lnTo>
                      <a:pt x="0" y="393980"/>
                    </a:lnTo>
                    <a:close/>
                  </a:path>
                </a:pathLst>
              </a:custGeom>
              <a:solidFill>
                <a:srgbClr val="FFFFFF"/>
              </a:solidFill>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3079"/>
                  </a:lnSpc>
                </a:pPr>
                <a:endParaRPr/>
              </a:p>
            </p:txBody>
          </p:sp>
        </p:grpSp>
        <p:sp>
          <p:nvSpPr>
            <p:cNvPr id="29" name="TextBox 29"/>
            <p:cNvSpPr txBox="1"/>
            <p:nvPr/>
          </p:nvSpPr>
          <p:spPr>
            <a:xfrm>
              <a:off x="351389" y="4624262"/>
              <a:ext cx="3384759" cy="688552"/>
            </a:xfrm>
            <a:prstGeom prst="rect">
              <a:avLst/>
            </a:prstGeom>
          </p:spPr>
          <p:txBody>
            <a:bodyPr lIns="0" tIns="0" rIns="0" bIns="0" rtlCol="0" anchor="t">
              <a:spAutoFit/>
            </a:bodyPr>
            <a:lstStyle/>
            <a:p>
              <a:pPr>
                <a:lnSpc>
                  <a:spcPts val="4480"/>
                </a:lnSpc>
                <a:spcBef>
                  <a:spcPct val="0"/>
                </a:spcBef>
              </a:pPr>
              <a:r>
                <a:rPr lang="en-US" sz="3200" spc="256">
                  <a:solidFill>
                    <a:srgbClr val="494949"/>
                  </a:solidFill>
                  <a:ea typeface="思源黑体-粗体 Bold"/>
                </a:rPr>
                <a:t>张小可</a:t>
              </a:r>
            </a:p>
          </p:txBody>
        </p:sp>
        <p:sp>
          <p:nvSpPr>
            <p:cNvPr id="30" name="TextBox 30"/>
            <p:cNvSpPr txBox="1"/>
            <p:nvPr/>
          </p:nvSpPr>
          <p:spPr>
            <a:xfrm>
              <a:off x="351389" y="5414340"/>
              <a:ext cx="3384759" cy="815340"/>
            </a:xfrm>
            <a:prstGeom prst="rect">
              <a:avLst/>
            </a:prstGeom>
          </p:spPr>
          <p:txBody>
            <a:bodyPr lIns="0" tIns="0" rIns="0" bIns="0" rtlCol="0" anchor="t">
              <a:spAutoFit/>
            </a:bodyPr>
            <a:lstStyle/>
            <a:p>
              <a:pPr>
                <a:lnSpc>
                  <a:spcPts val="2520"/>
                </a:lnSpc>
                <a:spcBef>
                  <a:spcPct val="0"/>
                </a:spcBef>
              </a:pPr>
              <a:r>
                <a:rPr lang="en-US" sz="1800">
                  <a:solidFill>
                    <a:srgbClr val="707070"/>
                  </a:solidFill>
                  <a:ea typeface="思源黑体 2 Bold"/>
                </a:rPr>
                <a:t>职位：请在此填写详细职位名称</a:t>
              </a:r>
            </a:p>
          </p:txBody>
        </p:sp>
        <p:sp>
          <p:nvSpPr>
            <p:cNvPr id="31" name="TextBox 31"/>
            <p:cNvSpPr txBox="1"/>
            <p:nvPr/>
          </p:nvSpPr>
          <p:spPr>
            <a:xfrm>
              <a:off x="0" y="6795879"/>
              <a:ext cx="4087536" cy="2393907"/>
            </a:xfrm>
            <a:prstGeom prst="rect">
              <a:avLst/>
            </a:prstGeom>
          </p:spPr>
          <p:txBody>
            <a:bodyPr lIns="0" tIns="0" rIns="0" bIns="0" rtlCol="0" anchor="t">
              <a:spAutoFit/>
            </a:bodyPr>
            <a:lstStyle/>
            <a:p>
              <a:pPr marL="345441" lvl="1" indent="-172721" algn="just">
                <a:lnSpc>
                  <a:spcPts val="2464"/>
                </a:lnSpc>
                <a:buFont typeface="Arial"/>
                <a:buChar char="•"/>
              </a:pPr>
              <a:r>
                <a:rPr lang="en-US" sz="1600" u="none">
                  <a:solidFill>
                    <a:srgbClr val="707070"/>
                  </a:solidFill>
                  <a:ea typeface="思源黑体-粗体"/>
                </a:rPr>
                <a:t>请在此输入负责的业务、任职经历、个人行业经验和优势</a:t>
              </a:r>
            </a:p>
            <a:p>
              <a:pPr marL="345441" lvl="1" indent="-172721" algn="just">
                <a:lnSpc>
                  <a:spcPts val="2464"/>
                </a:lnSpc>
                <a:buFont typeface="Arial"/>
                <a:buChar char="•"/>
              </a:pPr>
              <a:r>
                <a:rPr lang="en-US" sz="1600" u="none">
                  <a:solidFill>
                    <a:srgbClr val="707070"/>
                  </a:solidFill>
                  <a:ea typeface="思源黑体-粗体"/>
                </a:rPr>
                <a:t>请在此输入负责的业务、任职经历、个人行业经验和优势</a:t>
              </a:r>
            </a:p>
            <a:p>
              <a:pPr marL="345441" lvl="1" indent="-172721" algn="just">
                <a:lnSpc>
                  <a:spcPts val="2464"/>
                </a:lnSpc>
                <a:buFont typeface="Arial"/>
                <a:buChar char="•"/>
              </a:pPr>
              <a:r>
                <a:rPr lang="en-US" sz="1600" u="none">
                  <a:solidFill>
                    <a:srgbClr val="707070"/>
                  </a:solidFill>
                  <a:ea typeface="思源黑体-粗体"/>
                </a:rPr>
                <a:t>请在此输入负责的业务、任职经历、个人行业经验和优势</a:t>
              </a:r>
            </a:p>
          </p:txBody>
        </p:sp>
      </p:grpSp>
      <p:grpSp>
        <p:nvGrpSpPr>
          <p:cNvPr id="32" name="Group 32"/>
          <p:cNvGrpSpPr/>
          <p:nvPr/>
        </p:nvGrpSpPr>
        <p:grpSpPr>
          <a:xfrm>
            <a:off x="5631704" y="2365960"/>
            <a:ext cx="3064277" cy="6892340"/>
            <a:chOff x="0" y="0"/>
            <a:chExt cx="4085702" cy="9189787"/>
          </a:xfrm>
        </p:grpSpPr>
        <p:grpSp>
          <p:nvGrpSpPr>
            <p:cNvPr id="33" name="Group 33"/>
            <p:cNvGrpSpPr>
              <a:grpSpLocks noChangeAspect="1"/>
            </p:cNvGrpSpPr>
            <p:nvPr/>
          </p:nvGrpSpPr>
          <p:grpSpPr>
            <a:xfrm>
              <a:off x="479" y="0"/>
              <a:ext cx="4084745" cy="5450759"/>
              <a:chOff x="0" y="0"/>
              <a:chExt cx="8973820" cy="11974830"/>
            </a:xfrm>
          </p:grpSpPr>
          <p:sp>
            <p:nvSpPr>
              <p:cNvPr id="34" name="Freeform 34"/>
              <p:cNvSpPr/>
              <p:nvPr/>
            </p:nvSpPr>
            <p:spPr>
              <a:xfrm>
                <a:off x="0" y="0"/>
                <a:ext cx="8973820" cy="11988800"/>
              </a:xfrm>
              <a:custGeom>
                <a:avLst/>
                <a:gdLst/>
                <a:ahLst/>
                <a:cxnLst/>
                <a:rect l="l" t="t" r="r" b="b"/>
                <a:pathLst>
                  <a:path w="8973820" h="11988800">
                    <a:moveTo>
                      <a:pt x="0" y="0"/>
                    </a:moveTo>
                    <a:lnTo>
                      <a:pt x="8973820" y="0"/>
                    </a:lnTo>
                    <a:lnTo>
                      <a:pt x="8973820" y="11988800"/>
                    </a:lnTo>
                    <a:lnTo>
                      <a:pt x="0" y="11988800"/>
                    </a:lnTo>
                    <a:close/>
                  </a:path>
                </a:pathLst>
              </a:custGeom>
              <a:blipFill>
                <a:blip r:embed="rId6"/>
                <a:stretch>
                  <a:fillRect t="-6289" b="-5987"/>
                </a:stretch>
              </a:blipFill>
            </p:spPr>
          </p:sp>
          <p:sp>
            <p:nvSpPr>
              <p:cNvPr id="35" name="Freeform 35"/>
              <p:cNvSpPr/>
              <p:nvPr/>
            </p:nvSpPr>
            <p:spPr>
              <a:xfrm>
                <a:off x="0" y="0"/>
                <a:ext cx="8973820" cy="11988800"/>
              </a:xfrm>
              <a:custGeom>
                <a:avLst/>
                <a:gdLst/>
                <a:ahLst/>
                <a:cxnLst/>
                <a:rect l="l" t="t" r="r" b="b"/>
                <a:pathLst>
                  <a:path w="8973820" h="11988800">
                    <a:moveTo>
                      <a:pt x="0" y="0"/>
                    </a:moveTo>
                    <a:lnTo>
                      <a:pt x="0" y="11988800"/>
                    </a:lnTo>
                    <a:lnTo>
                      <a:pt x="8973820" y="11988800"/>
                    </a:lnTo>
                    <a:lnTo>
                      <a:pt x="8973820" y="0"/>
                    </a:lnTo>
                    <a:lnTo>
                      <a:pt x="0" y="0"/>
                    </a:lnTo>
                    <a:close/>
                    <a:moveTo>
                      <a:pt x="8186420" y="11325860"/>
                    </a:moveTo>
                    <a:cubicBezTo>
                      <a:pt x="8186420" y="11371580"/>
                      <a:pt x="8148320" y="11409680"/>
                      <a:pt x="8102600" y="11409680"/>
                    </a:cubicBezTo>
                    <a:lnTo>
                      <a:pt x="815340" y="11409680"/>
                    </a:lnTo>
                    <a:cubicBezTo>
                      <a:pt x="769620" y="11409680"/>
                      <a:pt x="731520" y="11371580"/>
                      <a:pt x="731520" y="11325860"/>
                    </a:cubicBezTo>
                    <a:lnTo>
                      <a:pt x="731520" y="977900"/>
                    </a:lnTo>
                    <a:cubicBezTo>
                      <a:pt x="731520" y="932180"/>
                      <a:pt x="769620" y="894080"/>
                      <a:pt x="815340" y="894080"/>
                    </a:cubicBezTo>
                    <a:lnTo>
                      <a:pt x="8102600" y="894080"/>
                    </a:lnTo>
                    <a:cubicBezTo>
                      <a:pt x="8148320" y="894080"/>
                      <a:pt x="8186420" y="932180"/>
                      <a:pt x="8186420" y="977900"/>
                    </a:cubicBezTo>
                    <a:lnTo>
                      <a:pt x="8186420" y="11325860"/>
                    </a:lnTo>
                    <a:close/>
                  </a:path>
                </a:pathLst>
              </a:custGeom>
              <a:blipFill>
                <a:blip r:embed="rId3"/>
                <a:stretch>
                  <a:fillRect l="-7943" t="-12133" r="-9201" b="-27049"/>
                </a:stretch>
              </a:blipFill>
            </p:spPr>
          </p:sp>
        </p:grpSp>
        <p:grpSp>
          <p:nvGrpSpPr>
            <p:cNvPr id="36" name="Group 36"/>
            <p:cNvGrpSpPr/>
            <p:nvPr/>
          </p:nvGrpSpPr>
          <p:grpSpPr>
            <a:xfrm>
              <a:off x="0" y="4511446"/>
              <a:ext cx="4085702" cy="1994524"/>
              <a:chOff x="0" y="0"/>
              <a:chExt cx="807052" cy="393980"/>
            </a:xfrm>
          </p:grpSpPr>
          <p:sp>
            <p:nvSpPr>
              <p:cNvPr id="37" name="Freeform 37"/>
              <p:cNvSpPr/>
              <p:nvPr/>
            </p:nvSpPr>
            <p:spPr>
              <a:xfrm>
                <a:off x="0" y="0"/>
                <a:ext cx="807052" cy="393980"/>
              </a:xfrm>
              <a:custGeom>
                <a:avLst/>
                <a:gdLst/>
                <a:ahLst/>
                <a:cxnLst/>
                <a:rect l="l" t="t" r="r" b="b"/>
                <a:pathLst>
                  <a:path w="807052" h="393980">
                    <a:moveTo>
                      <a:pt x="0" y="0"/>
                    </a:moveTo>
                    <a:lnTo>
                      <a:pt x="807052" y="0"/>
                    </a:lnTo>
                    <a:lnTo>
                      <a:pt x="807052" y="393980"/>
                    </a:lnTo>
                    <a:lnTo>
                      <a:pt x="0" y="393980"/>
                    </a:lnTo>
                    <a:close/>
                  </a:path>
                </a:pathLst>
              </a:custGeom>
              <a:solidFill>
                <a:srgbClr val="3B71E4"/>
              </a:solidFill>
            </p:spPr>
          </p:sp>
          <p:sp>
            <p:nvSpPr>
              <p:cNvPr id="38" name="TextBox 38"/>
              <p:cNvSpPr txBox="1"/>
              <p:nvPr/>
            </p:nvSpPr>
            <p:spPr>
              <a:xfrm>
                <a:off x="0" y="-38100"/>
                <a:ext cx="812800" cy="850900"/>
              </a:xfrm>
              <a:prstGeom prst="rect">
                <a:avLst/>
              </a:prstGeom>
            </p:spPr>
            <p:txBody>
              <a:bodyPr lIns="50800" tIns="50800" rIns="50800" bIns="50800" rtlCol="0" anchor="ctr"/>
              <a:lstStyle/>
              <a:p>
                <a:pPr algn="ctr">
                  <a:lnSpc>
                    <a:spcPts val="3079"/>
                  </a:lnSpc>
                </a:pPr>
                <a:endParaRPr/>
              </a:p>
            </p:txBody>
          </p:sp>
        </p:grpSp>
        <p:sp>
          <p:nvSpPr>
            <p:cNvPr id="39" name="TextBox 39"/>
            <p:cNvSpPr txBox="1"/>
            <p:nvPr/>
          </p:nvSpPr>
          <p:spPr>
            <a:xfrm>
              <a:off x="350472" y="4624262"/>
              <a:ext cx="3384759" cy="688552"/>
            </a:xfrm>
            <a:prstGeom prst="rect">
              <a:avLst/>
            </a:prstGeom>
          </p:spPr>
          <p:txBody>
            <a:bodyPr lIns="0" tIns="0" rIns="0" bIns="0" rtlCol="0" anchor="t">
              <a:spAutoFit/>
            </a:bodyPr>
            <a:lstStyle/>
            <a:p>
              <a:pPr>
                <a:lnSpc>
                  <a:spcPts val="4480"/>
                </a:lnSpc>
                <a:spcBef>
                  <a:spcPct val="0"/>
                </a:spcBef>
              </a:pPr>
              <a:r>
                <a:rPr lang="en-US" sz="3200" spc="256">
                  <a:solidFill>
                    <a:srgbClr val="FFFFFF"/>
                  </a:solidFill>
                  <a:ea typeface="思源黑体-粗体 Bold"/>
                </a:rPr>
                <a:t>李小画</a:t>
              </a:r>
            </a:p>
          </p:txBody>
        </p:sp>
        <p:sp>
          <p:nvSpPr>
            <p:cNvPr id="40" name="TextBox 40"/>
            <p:cNvSpPr txBox="1"/>
            <p:nvPr/>
          </p:nvSpPr>
          <p:spPr>
            <a:xfrm>
              <a:off x="350472" y="5414340"/>
              <a:ext cx="3384759" cy="815340"/>
            </a:xfrm>
            <a:prstGeom prst="rect">
              <a:avLst/>
            </a:prstGeom>
          </p:spPr>
          <p:txBody>
            <a:bodyPr lIns="0" tIns="0" rIns="0" bIns="0" rtlCol="0" anchor="t">
              <a:spAutoFit/>
            </a:bodyPr>
            <a:lstStyle/>
            <a:p>
              <a:pPr>
                <a:lnSpc>
                  <a:spcPts val="2520"/>
                </a:lnSpc>
                <a:spcBef>
                  <a:spcPct val="0"/>
                </a:spcBef>
              </a:pPr>
              <a:r>
                <a:rPr lang="en-US" sz="1800">
                  <a:solidFill>
                    <a:srgbClr val="FFFFFF"/>
                  </a:solidFill>
                  <a:ea typeface="思源黑体 2 Bold"/>
                </a:rPr>
                <a:t>职位：请在此填写详细职位名称</a:t>
              </a:r>
            </a:p>
          </p:txBody>
        </p:sp>
        <p:sp>
          <p:nvSpPr>
            <p:cNvPr id="41" name="TextBox 41"/>
            <p:cNvSpPr txBox="1"/>
            <p:nvPr/>
          </p:nvSpPr>
          <p:spPr>
            <a:xfrm>
              <a:off x="479" y="6795879"/>
              <a:ext cx="4084745" cy="2393907"/>
            </a:xfrm>
            <a:prstGeom prst="rect">
              <a:avLst/>
            </a:prstGeom>
          </p:spPr>
          <p:txBody>
            <a:bodyPr lIns="0" tIns="0" rIns="0" bIns="0" rtlCol="0" anchor="t">
              <a:spAutoFit/>
            </a:bodyPr>
            <a:lstStyle/>
            <a:p>
              <a:pPr marL="345441" lvl="1" indent="-172721" algn="l">
                <a:lnSpc>
                  <a:spcPts val="2464"/>
                </a:lnSpc>
                <a:buFont typeface="Arial"/>
                <a:buChar char="•"/>
              </a:pPr>
              <a:r>
                <a:rPr lang="en-US" sz="1600" u="none">
                  <a:solidFill>
                    <a:srgbClr val="707070"/>
                  </a:solidFill>
                  <a:ea typeface="思源黑体-粗体"/>
                </a:rPr>
                <a:t>请在此输入负责的业务、任职经历、个人行业经验和优势</a:t>
              </a:r>
            </a:p>
            <a:p>
              <a:pPr marL="345441" lvl="1" indent="-172721" algn="l">
                <a:lnSpc>
                  <a:spcPts val="2464"/>
                </a:lnSpc>
                <a:buFont typeface="Arial"/>
                <a:buChar char="•"/>
              </a:pPr>
              <a:r>
                <a:rPr lang="en-US" sz="1600" u="none">
                  <a:solidFill>
                    <a:srgbClr val="707070"/>
                  </a:solidFill>
                  <a:ea typeface="思源黑体-粗体"/>
                </a:rPr>
                <a:t>请在此输入负责的业务、任职经历、个人行业经验和优势</a:t>
              </a:r>
            </a:p>
            <a:p>
              <a:pPr marL="345441" lvl="1" indent="-172721" algn="l">
                <a:lnSpc>
                  <a:spcPts val="2464"/>
                </a:lnSpc>
                <a:buFont typeface="Arial"/>
                <a:buChar char="•"/>
              </a:pPr>
              <a:r>
                <a:rPr lang="en-US" sz="1600" u="none">
                  <a:solidFill>
                    <a:srgbClr val="707070"/>
                  </a:solidFill>
                  <a:ea typeface="思源黑体-粗体"/>
                </a:rPr>
                <a:t>请在此输入负责的业务、任职经历、个人行业经验和优势</a:t>
              </a:r>
            </a:p>
          </p:txBody>
        </p:sp>
      </p:grpSp>
      <p:pic>
        <p:nvPicPr>
          <p:cNvPr id="42" name="Picture 4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203528" y="876356"/>
            <a:ext cx="515246" cy="515246"/>
          </a:xfrm>
          <a:prstGeom prst="rect">
            <a:avLst/>
          </a:prstGeom>
        </p:spPr>
      </p:pic>
      <p:sp>
        <p:nvSpPr>
          <p:cNvPr id="43" name="TextBox 43"/>
          <p:cNvSpPr txBox="1"/>
          <p:nvPr/>
        </p:nvSpPr>
        <p:spPr>
          <a:xfrm>
            <a:off x="1028700" y="933450"/>
            <a:ext cx="2647172" cy="821055"/>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团队介绍</a:t>
            </a:r>
          </a:p>
        </p:txBody>
      </p:sp>
      <p:sp>
        <p:nvSpPr>
          <p:cNvPr id="44" name="TextBox 44"/>
          <p:cNvSpPr txBox="1"/>
          <p:nvPr/>
        </p:nvSpPr>
        <p:spPr>
          <a:xfrm>
            <a:off x="3675872" y="1455420"/>
            <a:ext cx="5208583" cy="365760"/>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Team Introduction</a:t>
            </a:r>
          </a:p>
        </p:txBody>
      </p:sp>
      <p:grpSp>
        <p:nvGrpSpPr>
          <p:cNvPr id="45" name="Group 45"/>
          <p:cNvGrpSpPr/>
          <p:nvPr/>
        </p:nvGrpSpPr>
        <p:grpSpPr>
          <a:xfrm>
            <a:off x="8298001" y="889982"/>
            <a:ext cx="9025308" cy="612082"/>
            <a:chOff x="0" y="0"/>
            <a:chExt cx="12033744" cy="816109"/>
          </a:xfrm>
        </p:grpSpPr>
        <p:pic>
          <p:nvPicPr>
            <p:cNvPr id="46" name="Picture 46"/>
            <p:cNvPicPr>
              <a:picLocks noChangeAspect="1"/>
            </p:cNvPicPr>
            <p:nvPr/>
          </p:nvPicPr>
          <p:blipFill>
            <a:blip r:embed="rId9">
              <a:alphaModFix amt="7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594566" cy="816109"/>
            </a:xfrm>
            <a:prstGeom prst="rect">
              <a:avLst/>
            </a:prstGeom>
          </p:spPr>
        </p:pic>
        <p:sp>
          <p:nvSpPr>
            <p:cNvPr id="47" name="TextBox 47"/>
            <p:cNvSpPr txBox="1"/>
            <p:nvPr/>
          </p:nvSpPr>
          <p:spPr>
            <a:xfrm>
              <a:off x="155753" y="146858"/>
              <a:ext cx="2083213"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 2"/>
                </a:rPr>
                <a:t>项目介绍</a:t>
              </a:r>
            </a:p>
          </p:txBody>
        </p:sp>
        <p:sp>
          <p:nvSpPr>
            <p:cNvPr id="48" name="TextBox 48"/>
            <p:cNvSpPr txBox="1"/>
            <p:nvPr/>
          </p:nvSpPr>
          <p:spPr>
            <a:xfrm>
              <a:off x="2708811" y="146858"/>
              <a:ext cx="2043548"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49" name="TextBox 49"/>
            <p:cNvSpPr txBox="1"/>
            <p:nvPr/>
          </p:nvSpPr>
          <p:spPr>
            <a:xfrm>
              <a:off x="4982166" y="146858"/>
              <a:ext cx="3053217" cy="484293"/>
            </a:xfrm>
            <a:prstGeom prst="rect">
              <a:avLst/>
            </a:prstGeom>
          </p:spPr>
          <p:txBody>
            <a:bodyPr lIns="0" tIns="0" rIns="0" bIns="0" rtlCol="0" anchor="t">
              <a:spAutoFit/>
            </a:bodyPr>
            <a:lstStyle/>
            <a:p>
              <a:pPr marL="0" lvl="0" indent="0">
                <a:lnSpc>
                  <a:spcPts val="3079"/>
                </a:lnSpc>
                <a:spcBef>
                  <a:spcPct val="0"/>
                </a:spcBef>
              </a:pPr>
              <a:r>
                <a:rPr lang="en-US" sz="2199" u="none">
                  <a:solidFill>
                    <a:srgbClr val="494949"/>
                  </a:solidFill>
                  <a:ea typeface="思源黑体 2"/>
                </a:rPr>
                <a:t>项目产品（服务）</a:t>
              </a:r>
            </a:p>
          </p:txBody>
        </p:sp>
        <p:sp>
          <p:nvSpPr>
            <p:cNvPr id="50" name="TextBox 50"/>
            <p:cNvSpPr txBox="1"/>
            <p:nvPr/>
          </p:nvSpPr>
          <p:spPr>
            <a:xfrm>
              <a:off x="8429084" y="146858"/>
              <a:ext cx="1552784"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商业模式</a:t>
              </a:r>
            </a:p>
          </p:txBody>
        </p:sp>
        <p:sp>
          <p:nvSpPr>
            <p:cNvPr id="51" name="TextBox 51"/>
            <p:cNvSpPr txBox="1"/>
            <p:nvPr/>
          </p:nvSpPr>
          <p:spPr>
            <a:xfrm>
              <a:off x="10372911" y="146858"/>
              <a:ext cx="1660833"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364370" cy="10287000"/>
            <a:chOff x="0" y="0"/>
            <a:chExt cx="1412838" cy="2709333"/>
          </a:xfrm>
        </p:grpSpPr>
        <p:sp>
          <p:nvSpPr>
            <p:cNvPr id="3" name="Freeform 3"/>
            <p:cNvSpPr/>
            <p:nvPr/>
          </p:nvSpPr>
          <p:spPr>
            <a:xfrm>
              <a:off x="0" y="0"/>
              <a:ext cx="1412838" cy="2709333"/>
            </a:xfrm>
            <a:custGeom>
              <a:avLst/>
              <a:gdLst/>
              <a:ahLst/>
              <a:cxnLst/>
              <a:rect l="l" t="t" r="r" b="b"/>
              <a:pathLst>
                <a:path w="1412838" h="2709333">
                  <a:moveTo>
                    <a:pt x="0" y="0"/>
                  </a:moveTo>
                  <a:lnTo>
                    <a:pt x="1412838" y="0"/>
                  </a:lnTo>
                  <a:lnTo>
                    <a:pt x="1412838" y="2709333"/>
                  </a:lnTo>
                  <a:lnTo>
                    <a:pt x="0" y="2709333"/>
                  </a:lnTo>
                  <a:close/>
                </a:path>
              </a:pathLst>
            </a:custGeom>
            <a:solidFill>
              <a:srgbClr val="3B71E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lvl="0" indent="0" algn="ctr">
                <a:lnSpc>
                  <a:spcPts val="307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2708" y="2792302"/>
            <a:ext cx="4418954" cy="138996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042411" y="-1877627"/>
            <a:ext cx="6216889" cy="7021127"/>
          </a:xfrm>
          <a:prstGeom prst="rect">
            <a:avLst/>
          </a:prstGeom>
        </p:spPr>
      </p:pic>
      <p:sp>
        <p:nvSpPr>
          <p:cNvPr id="7" name="TextBox 7"/>
          <p:cNvSpPr txBox="1"/>
          <p:nvPr/>
        </p:nvSpPr>
        <p:spPr>
          <a:xfrm>
            <a:off x="13770866" y="5879472"/>
            <a:ext cx="3488434" cy="3923831"/>
          </a:xfrm>
          <a:prstGeom prst="rect">
            <a:avLst/>
          </a:prstGeom>
        </p:spPr>
        <p:txBody>
          <a:bodyPr lIns="0" tIns="0" rIns="0" bIns="0" rtlCol="0" anchor="t">
            <a:spAutoFit/>
          </a:bodyPr>
          <a:lstStyle/>
          <a:p>
            <a:pPr marL="0" lvl="0" indent="0" algn="r">
              <a:lnSpc>
                <a:spcPts val="31700"/>
              </a:lnSpc>
              <a:spcBef>
                <a:spcPct val="0"/>
              </a:spcBef>
            </a:pPr>
            <a:r>
              <a:rPr lang="en-US" sz="22643" u="none">
                <a:solidFill>
                  <a:srgbClr val="3B71E4"/>
                </a:solidFill>
                <a:latin typeface="Carmela Bold"/>
              </a:rPr>
              <a:t>02</a:t>
            </a:r>
          </a:p>
        </p:txBody>
      </p:sp>
      <p:grpSp>
        <p:nvGrpSpPr>
          <p:cNvPr id="8" name="Group 8"/>
          <p:cNvGrpSpPr/>
          <p:nvPr/>
        </p:nvGrpSpPr>
        <p:grpSpPr>
          <a:xfrm>
            <a:off x="6844854" y="6541225"/>
            <a:ext cx="6926012" cy="2340131"/>
            <a:chOff x="0" y="0"/>
            <a:chExt cx="9234683" cy="3120175"/>
          </a:xfrm>
        </p:grpSpPr>
        <p:sp>
          <p:nvSpPr>
            <p:cNvPr id="9" name="TextBox 9"/>
            <p:cNvSpPr txBox="1"/>
            <p:nvPr/>
          </p:nvSpPr>
          <p:spPr>
            <a:xfrm>
              <a:off x="0" y="0"/>
              <a:ext cx="9234683" cy="2032000"/>
            </a:xfrm>
            <a:prstGeom prst="rect">
              <a:avLst/>
            </a:prstGeom>
          </p:spPr>
          <p:txBody>
            <a:bodyPr lIns="0" tIns="0" rIns="0" bIns="0" rtlCol="0" anchor="t">
              <a:spAutoFit/>
            </a:bodyPr>
            <a:lstStyle/>
            <a:p>
              <a:pPr marL="0" lvl="0" indent="0">
                <a:lnSpc>
                  <a:spcPts val="12056"/>
                </a:lnSpc>
                <a:spcBef>
                  <a:spcPct val="0"/>
                </a:spcBef>
              </a:pPr>
              <a:r>
                <a:rPr lang="en-US" sz="10047">
                  <a:solidFill>
                    <a:srgbClr val="494949"/>
                  </a:solidFill>
                  <a:ea typeface="思源黑体-粗体 Bold"/>
                </a:rPr>
                <a:t>市场分析</a:t>
              </a:r>
            </a:p>
          </p:txBody>
        </p:sp>
        <p:sp>
          <p:nvSpPr>
            <p:cNvPr id="10" name="TextBox 10"/>
            <p:cNvSpPr txBox="1"/>
            <p:nvPr/>
          </p:nvSpPr>
          <p:spPr>
            <a:xfrm>
              <a:off x="0" y="2261655"/>
              <a:ext cx="9234683" cy="858520"/>
            </a:xfrm>
            <a:prstGeom prst="rect">
              <a:avLst/>
            </a:prstGeom>
          </p:spPr>
          <p:txBody>
            <a:bodyPr lIns="0" tIns="0" rIns="0" bIns="0" rtlCol="0" anchor="t">
              <a:spAutoFit/>
            </a:bodyPr>
            <a:lstStyle/>
            <a:p>
              <a:pPr>
                <a:lnSpc>
                  <a:spcPts val="5459"/>
                </a:lnSpc>
                <a:spcBef>
                  <a:spcPct val="0"/>
                </a:spcBef>
              </a:pPr>
              <a:r>
                <a:rPr lang="en-US" sz="3899">
                  <a:solidFill>
                    <a:srgbClr val="3B71E4"/>
                  </a:solidFill>
                  <a:latin typeface="Carmela"/>
                </a:rPr>
                <a:t>Market Analysis</a:t>
              </a:r>
            </a:p>
          </p:txBody>
        </p:sp>
      </p:grpSp>
      <p:grpSp>
        <p:nvGrpSpPr>
          <p:cNvPr id="11" name="Group 11"/>
          <p:cNvGrpSpPr/>
          <p:nvPr/>
        </p:nvGrpSpPr>
        <p:grpSpPr>
          <a:xfrm>
            <a:off x="1028700" y="1346931"/>
            <a:ext cx="4335670" cy="968270"/>
            <a:chOff x="0" y="0"/>
            <a:chExt cx="5780893" cy="1291026"/>
          </a:xfrm>
        </p:grpSpPr>
        <p:sp>
          <p:nvSpPr>
            <p:cNvPr id="12" name="TextBox 12"/>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项目介绍</a:t>
              </a:r>
            </a:p>
          </p:txBody>
        </p:sp>
        <p:sp>
          <p:nvSpPr>
            <p:cNvPr id="13" name="TextBox 13"/>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FFFFFF"/>
                  </a:solidFill>
                  <a:latin typeface="Carmela"/>
                </a:rPr>
                <a:t>Project Introduction</a:t>
              </a:r>
            </a:p>
          </p:txBody>
        </p:sp>
      </p:grpSp>
      <p:grpSp>
        <p:nvGrpSpPr>
          <p:cNvPr id="14" name="Group 14"/>
          <p:cNvGrpSpPr/>
          <p:nvPr/>
        </p:nvGrpSpPr>
        <p:grpSpPr>
          <a:xfrm>
            <a:off x="1028700" y="3003148"/>
            <a:ext cx="4335670" cy="968270"/>
            <a:chOff x="0" y="0"/>
            <a:chExt cx="5780893" cy="1291026"/>
          </a:xfrm>
        </p:grpSpPr>
        <p:sp>
          <p:nvSpPr>
            <p:cNvPr id="15" name="TextBox 15"/>
            <p:cNvSpPr txBox="1"/>
            <p:nvPr/>
          </p:nvSpPr>
          <p:spPr>
            <a:xfrm>
              <a:off x="34377" y="-66675"/>
              <a:ext cx="5746516" cy="795655"/>
            </a:xfrm>
            <a:prstGeom prst="rect">
              <a:avLst/>
            </a:prstGeom>
          </p:spPr>
          <p:txBody>
            <a:bodyPr lIns="0" tIns="0" rIns="0" bIns="0" rtlCol="0" anchor="t">
              <a:spAutoFit/>
            </a:bodyPr>
            <a:lstStyle/>
            <a:p>
              <a:pPr marL="0" lvl="0" indent="0" algn="l">
                <a:lnSpc>
                  <a:spcPts val="5039"/>
                </a:lnSpc>
                <a:spcBef>
                  <a:spcPct val="0"/>
                </a:spcBef>
              </a:pPr>
              <a:r>
                <a:rPr lang="en-US" sz="3599" u="none">
                  <a:solidFill>
                    <a:srgbClr val="3B71E4"/>
                  </a:solidFill>
                  <a:ea typeface="思源黑体-粗体 Bold"/>
                </a:rPr>
                <a:t>市场分析</a:t>
              </a:r>
            </a:p>
          </p:txBody>
        </p:sp>
        <p:sp>
          <p:nvSpPr>
            <p:cNvPr id="16" name="TextBox 16"/>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494949"/>
                  </a:solidFill>
                  <a:latin typeface="Carmela"/>
                </a:rPr>
                <a:t>Market Analysis</a:t>
              </a:r>
            </a:p>
          </p:txBody>
        </p:sp>
      </p:grpSp>
      <p:grpSp>
        <p:nvGrpSpPr>
          <p:cNvPr id="17" name="Group 17"/>
          <p:cNvGrpSpPr/>
          <p:nvPr/>
        </p:nvGrpSpPr>
        <p:grpSpPr>
          <a:xfrm>
            <a:off x="1028700" y="4659365"/>
            <a:ext cx="4335670" cy="968270"/>
            <a:chOff x="0" y="0"/>
            <a:chExt cx="5780893" cy="1291026"/>
          </a:xfrm>
        </p:grpSpPr>
        <p:sp>
          <p:nvSpPr>
            <p:cNvPr id="18" name="TextBox 18"/>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项目产品（服务）</a:t>
              </a:r>
            </a:p>
          </p:txBody>
        </p:sp>
        <p:sp>
          <p:nvSpPr>
            <p:cNvPr id="19" name="TextBox 19"/>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Project Product (Service)</a:t>
              </a:r>
            </a:p>
          </p:txBody>
        </p:sp>
      </p:grpSp>
      <p:grpSp>
        <p:nvGrpSpPr>
          <p:cNvPr id="20" name="Group 20"/>
          <p:cNvGrpSpPr/>
          <p:nvPr/>
        </p:nvGrpSpPr>
        <p:grpSpPr>
          <a:xfrm>
            <a:off x="1028700" y="7971799"/>
            <a:ext cx="4335670" cy="968270"/>
            <a:chOff x="0" y="0"/>
            <a:chExt cx="5780893" cy="1291026"/>
          </a:xfrm>
        </p:grpSpPr>
        <p:sp>
          <p:nvSpPr>
            <p:cNvPr id="21" name="TextBox 21"/>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财务计划</a:t>
              </a:r>
            </a:p>
          </p:txBody>
        </p:sp>
        <p:sp>
          <p:nvSpPr>
            <p:cNvPr id="22" name="TextBox 22"/>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Financial Plan</a:t>
              </a:r>
            </a:p>
          </p:txBody>
        </p:sp>
      </p:grpSp>
      <p:grpSp>
        <p:nvGrpSpPr>
          <p:cNvPr id="23" name="Group 23"/>
          <p:cNvGrpSpPr/>
          <p:nvPr/>
        </p:nvGrpSpPr>
        <p:grpSpPr>
          <a:xfrm>
            <a:off x="1028700" y="6315582"/>
            <a:ext cx="4335670" cy="968270"/>
            <a:chOff x="0" y="0"/>
            <a:chExt cx="5780893" cy="1291026"/>
          </a:xfrm>
        </p:grpSpPr>
        <p:sp>
          <p:nvSpPr>
            <p:cNvPr id="24" name="TextBox 24"/>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商业模式</a:t>
              </a:r>
            </a:p>
          </p:txBody>
        </p:sp>
        <p:sp>
          <p:nvSpPr>
            <p:cNvPr id="25" name="TextBox 25"/>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Business Model</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771077" y="876356"/>
            <a:ext cx="5466206" cy="1393032"/>
            <a:chOff x="0" y="0"/>
            <a:chExt cx="7288274" cy="1857376"/>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86995" cy="686995"/>
            </a:xfrm>
            <a:prstGeom prst="rect">
              <a:avLst/>
            </a:prstGeom>
          </p:spPr>
        </p:pic>
        <p:sp>
          <p:nvSpPr>
            <p:cNvPr id="4" name="TextBox 4"/>
            <p:cNvSpPr txBox="1"/>
            <p:nvPr/>
          </p:nvSpPr>
          <p:spPr>
            <a:xfrm>
              <a:off x="343498" y="107875"/>
              <a:ext cx="6944777" cy="1062990"/>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市场环境分析</a:t>
              </a:r>
            </a:p>
          </p:txBody>
        </p:sp>
        <p:sp>
          <p:nvSpPr>
            <p:cNvPr id="5" name="TextBox 5"/>
            <p:cNvSpPr txBox="1"/>
            <p:nvPr/>
          </p:nvSpPr>
          <p:spPr>
            <a:xfrm>
              <a:off x="343498" y="1385572"/>
              <a:ext cx="6944777"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Market Environment Analysis</a:t>
              </a:r>
            </a:p>
          </p:txBody>
        </p:sp>
      </p:grpSp>
      <p:grpSp>
        <p:nvGrpSpPr>
          <p:cNvPr id="6" name="Group 6"/>
          <p:cNvGrpSpPr/>
          <p:nvPr/>
        </p:nvGrpSpPr>
        <p:grpSpPr>
          <a:xfrm>
            <a:off x="1028700" y="3544821"/>
            <a:ext cx="7831336" cy="5246370"/>
            <a:chOff x="0" y="0"/>
            <a:chExt cx="10441781" cy="6995160"/>
          </a:xfrm>
        </p:grpSpPr>
        <p:grpSp>
          <p:nvGrpSpPr>
            <p:cNvPr id="7" name="Group 7"/>
            <p:cNvGrpSpPr/>
            <p:nvPr/>
          </p:nvGrpSpPr>
          <p:grpSpPr>
            <a:xfrm>
              <a:off x="0" y="0"/>
              <a:ext cx="10441781" cy="6995160"/>
              <a:chOff x="0" y="0"/>
              <a:chExt cx="2856893" cy="1913890"/>
            </a:xfrm>
          </p:grpSpPr>
          <p:sp>
            <p:nvSpPr>
              <p:cNvPr id="8" name="Freeform 8"/>
              <p:cNvSpPr/>
              <p:nvPr/>
            </p:nvSpPr>
            <p:spPr>
              <a:xfrm>
                <a:off x="0" y="0"/>
                <a:ext cx="2856893" cy="1913890"/>
              </a:xfrm>
              <a:custGeom>
                <a:avLst/>
                <a:gdLst/>
                <a:ahLst/>
                <a:cxnLst/>
                <a:rect l="l" t="t" r="r" b="b"/>
                <a:pathLst>
                  <a:path w="2856893" h="1913890">
                    <a:moveTo>
                      <a:pt x="2732432" y="1913890"/>
                    </a:moveTo>
                    <a:lnTo>
                      <a:pt x="124460" y="1913890"/>
                    </a:lnTo>
                    <a:cubicBezTo>
                      <a:pt x="55880" y="1913890"/>
                      <a:pt x="0" y="1858010"/>
                      <a:pt x="0" y="1789430"/>
                    </a:cubicBezTo>
                    <a:lnTo>
                      <a:pt x="0" y="124460"/>
                    </a:lnTo>
                    <a:cubicBezTo>
                      <a:pt x="0" y="55880"/>
                      <a:pt x="55880" y="0"/>
                      <a:pt x="124460" y="0"/>
                    </a:cubicBezTo>
                    <a:lnTo>
                      <a:pt x="2732433" y="0"/>
                    </a:lnTo>
                    <a:cubicBezTo>
                      <a:pt x="2801013" y="0"/>
                      <a:pt x="2856893" y="55880"/>
                      <a:pt x="2856893" y="124460"/>
                    </a:cubicBezTo>
                    <a:lnTo>
                      <a:pt x="2856893" y="1789430"/>
                    </a:lnTo>
                    <a:cubicBezTo>
                      <a:pt x="2856893" y="1858010"/>
                      <a:pt x="2801013" y="1913890"/>
                      <a:pt x="2732433" y="1913890"/>
                    </a:cubicBezTo>
                    <a:close/>
                  </a:path>
                </a:pathLst>
              </a:custGeom>
              <a:solidFill>
                <a:srgbClr val="3B71E4"/>
              </a:solidFill>
            </p:spPr>
          </p:sp>
        </p:grpSp>
        <p:sp>
          <p:nvSpPr>
            <p:cNvPr id="9" name="TextBox 9"/>
            <p:cNvSpPr txBox="1"/>
            <p:nvPr/>
          </p:nvSpPr>
          <p:spPr>
            <a:xfrm>
              <a:off x="1180306" y="2999997"/>
              <a:ext cx="6569594" cy="2675890"/>
            </a:xfrm>
            <a:prstGeom prst="rect">
              <a:avLst/>
            </a:prstGeom>
          </p:spPr>
          <p:txBody>
            <a:bodyPr lIns="0" tIns="0" rIns="0" bIns="0" rtlCol="0" anchor="t">
              <a:spAutoFit/>
            </a:bodyPr>
            <a:lstStyle/>
            <a:p>
              <a:pPr>
                <a:lnSpc>
                  <a:spcPts val="3299"/>
                </a:lnSpc>
              </a:pPr>
              <a:r>
                <a:rPr lang="en-US" sz="2199">
                  <a:solidFill>
                    <a:srgbClr val="FFFFFF"/>
                  </a:solidFill>
                  <a:ea typeface="思源黑体-粗体"/>
                </a:rPr>
                <a:t>演示文稿是实用的工具，可以是演示，演讲，报告等。大部分时间，它们都是在为观众服务。它们有多种用途，是演讲和教学的有力工具。如果您想在演示文稿中内容，可以选择多种方式。</a:t>
              </a:r>
            </a:p>
          </p:txBody>
        </p:sp>
        <p:sp>
          <p:nvSpPr>
            <p:cNvPr id="10" name="TextBox 10"/>
            <p:cNvSpPr txBox="1"/>
            <p:nvPr/>
          </p:nvSpPr>
          <p:spPr>
            <a:xfrm>
              <a:off x="1180306" y="1252597"/>
              <a:ext cx="6041355" cy="795655"/>
            </a:xfrm>
            <a:prstGeom prst="rect">
              <a:avLst/>
            </a:prstGeom>
          </p:spPr>
          <p:txBody>
            <a:bodyPr lIns="0" tIns="0" rIns="0" bIns="0" rtlCol="0" anchor="t">
              <a:spAutoFit/>
            </a:bodyPr>
            <a:lstStyle/>
            <a:p>
              <a:pPr>
                <a:lnSpc>
                  <a:spcPts val="5040"/>
                </a:lnSpc>
                <a:spcBef>
                  <a:spcPct val="0"/>
                </a:spcBef>
              </a:pPr>
              <a:r>
                <a:rPr lang="en-US" sz="3600">
                  <a:solidFill>
                    <a:srgbClr val="FFFFFF"/>
                  </a:solidFill>
                  <a:ea typeface="思源黑体-粗体 Bold"/>
                </a:rPr>
                <a:t>国内总体市场情况</a:t>
              </a:r>
            </a:p>
          </p:txBody>
        </p:sp>
        <p:sp>
          <p:nvSpPr>
            <p:cNvPr id="11" name="AutoShape 11"/>
            <p:cNvSpPr/>
            <p:nvPr/>
          </p:nvSpPr>
          <p:spPr>
            <a:xfrm>
              <a:off x="1180306" y="2546350"/>
              <a:ext cx="7794051" cy="0"/>
            </a:xfrm>
            <a:prstGeom prst="line">
              <a:avLst/>
            </a:prstGeom>
            <a:ln w="12700" cap="flat">
              <a:solidFill>
                <a:srgbClr val="FFFFFF"/>
              </a:solidFill>
              <a:prstDash val="solid"/>
              <a:headEnd type="none" w="sm" len="sm"/>
              <a:tailEnd type="none" w="sm" len="sm"/>
            </a:ln>
          </p:spPr>
        </p:sp>
      </p:grpSp>
      <p:grpSp>
        <p:nvGrpSpPr>
          <p:cNvPr id="12" name="Group 12"/>
          <p:cNvGrpSpPr/>
          <p:nvPr/>
        </p:nvGrpSpPr>
        <p:grpSpPr>
          <a:xfrm>
            <a:off x="9427964" y="3544821"/>
            <a:ext cx="7831336" cy="5246370"/>
            <a:chOff x="0" y="0"/>
            <a:chExt cx="10441781" cy="6995160"/>
          </a:xfrm>
        </p:grpSpPr>
        <p:grpSp>
          <p:nvGrpSpPr>
            <p:cNvPr id="13" name="Group 13"/>
            <p:cNvGrpSpPr/>
            <p:nvPr/>
          </p:nvGrpSpPr>
          <p:grpSpPr>
            <a:xfrm>
              <a:off x="0" y="0"/>
              <a:ext cx="10441781" cy="6995160"/>
              <a:chOff x="0" y="0"/>
              <a:chExt cx="2856893" cy="1913890"/>
            </a:xfrm>
          </p:grpSpPr>
          <p:sp>
            <p:nvSpPr>
              <p:cNvPr id="14" name="Freeform 14"/>
              <p:cNvSpPr/>
              <p:nvPr/>
            </p:nvSpPr>
            <p:spPr>
              <a:xfrm>
                <a:off x="0" y="0"/>
                <a:ext cx="2856893" cy="1913890"/>
              </a:xfrm>
              <a:custGeom>
                <a:avLst/>
                <a:gdLst/>
                <a:ahLst/>
                <a:cxnLst/>
                <a:rect l="l" t="t" r="r" b="b"/>
                <a:pathLst>
                  <a:path w="2856893" h="1913890">
                    <a:moveTo>
                      <a:pt x="2732432" y="1913890"/>
                    </a:moveTo>
                    <a:lnTo>
                      <a:pt x="124460" y="1913890"/>
                    </a:lnTo>
                    <a:cubicBezTo>
                      <a:pt x="55880" y="1913890"/>
                      <a:pt x="0" y="1858010"/>
                      <a:pt x="0" y="1789430"/>
                    </a:cubicBezTo>
                    <a:lnTo>
                      <a:pt x="0" y="124460"/>
                    </a:lnTo>
                    <a:cubicBezTo>
                      <a:pt x="0" y="55880"/>
                      <a:pt x="55880" y="0"/>
                      <a:pt x="124460" y="0"/>
                    </a:cubicBezTo>
                    <a:lnTo>
                      <a:pt x="2732433" y="0"/>
                    </a:lnTo>
                    <a:cubicBezTo>
                      <a:pt x="2801013" y="0"/>
                      <a:pt x="2856893" y="55880"/>
                      <a:pt x="2856893" y="124460"/>
                    </a:cubicBezTo>
                    <a:lnTo>
                      <a:pt x="2856893" y="1789430"/>
                    </a:lnTo>
                    <a:cubicBezTo>
                      <a:pt x="2856893" y="1858010"/>
                      <a:pt x="2801013" y="1913890"/>
                      <a:pt x="2732433" y="1913890"/>
                    </a:cubicBezTo>
                    <a:close/>
                  </a:path>
                </a:pathLst>
              </a:custGeom>
              <a:solidFill>
                <a:srgbClr val="FFFFFF"/>
              </a:solidFill>
            </p:spPr>
          </p:sp>
        </p:grpSp>
        <p:sp>
          <p:nvSpPr>
            <p:cNvPr id="15" name="TextBox 15"/>
            <p:cNvSpPr txBox="1"/>
            <p:nvPr/>
          </p:nvSpPr>
          <p:spPr>
            <a:xfrm>
              <a:off x="2691612" y="2999997"/>
              <a:ext cx="6573198" cy="2675890"/>
            </a:xfrm>
            <a:prstGeom prst="rect">
              <a:avLst/>
            </a:prstGeom>
          </p:spPr>
          <p:txBody>
            <a:bodyPr lIns="0" tIns="0" rIns="0" bIns="0" rtlCol="0" anchor="t">
              <a:spAutoFit/>
            </a:bodyPr>
            <a:lstStyle/>
            <a:p>
              <a:pPr algn="r">
                <a:lnSpc>
                  <a:spcPts val="3299"/>
                </a:lnSpc>
              </a:pPr>
              <a:r>
                <a:rPr lang="en-US" sz="2199">
                  <a:solidFill>
                    <a:srgbClr val="494949"/>
                  </a:solidFill>
                  <a:ea typeface="思源黑体-粗体"/>
                </a:rPr>
                <a:t>演示文稿是实用的工具，可以是演示，演讲，报告等。大部分时间，它们都是在为观众服务。它们有多种用途，是演讲和教学的有力工具。如果您想在演示文稿中内容，可以选择多种方式。</a:t>
              </a:r>
            </a:p>
          </p:txBody>
        </p:sp>
        <p:sp>
          <p:nvSpPr>
            <p:cNvPr id="16" name="TextBox 16"/>
            <p:cNvSpPr txBox="1"/>
            <p:nvPr/>
          </p:nvSpPr>
          <p:spPr>
            <a:xfrm>
              <a:off x="3223455" y="1252597"/>
              <a:ext cx="6041355" cy="795655"/>
            </a:xfrm>
            <a:prstGeom prst="rect">
              <a:avLst/>
            </a:prstGeom>
          </p:spPr>
          <p:txBody>
            <a:bodyPr lIns="0" tIns="0" rIns="0" bIns="0" rtlCol="0" anchor="t">
              <a:spAutoFit/>
            </a:bodyPr>
            <a:lstStyle/>
            <a:p>
              <a:pPr algn="r">
                <a:lnSpc>
                  <a:spcPts val="5040"/>
                </a:lnSpc>
                <a:spcBef>
                  <a:spcPct val="0"/>
                </a:spcBef>
              </a:pPr>
              <a:r>
                <a:rPr lang="en-US" sz="3600">
                  <a:solidFill>
                    <a:srgbClr val="3B71E4"/>
                  </a:solidFill>
                  <a:ea typeface="思源黑体-粗体 Bold"/>
                </a:rPr>
                <a:t>国外市场趋势况</a:t>
              </a:r>
            </a:p>
          </p:txBody>
        </p:sp>
        <p:sp>
          <p:nvSpPr>
            <p:cNvPr id="17" name="AutoShape 17"/>
            <p:cNvSpPr/>
            <p:nvPr/>
          </p:nvSpPr>
          <p:spPr>
            <a:xfrm>
              <a:off x="1470759" y="2546350"/>
              <a:ext cx="7794051" cy="0"/>
            </a:xfrm>
            <a:prstGeom prst="line">
              <a:avLst/>
            </a:prstGeom>
            <a:ln w="12700" cap="flat">
              <a:solidFill>
                <a:srgbClr val="494949"/>
              </a:solidFill>
              <a:prstDash val="solid"/>
              <a:headEnd type="none" w="sm" len="sm"/>
              <a:tailEnd type="none" w="sm" len="sm"/>
            </a:ln>
          </p:spPr>
        </p:sp>
      </p:grpSp>
      <p:pic>
        <p:nvPicPr>
          <p:cNvPr id="18" name="Picture 18"/>
          <p:cNvPicPr>
            <a:picLocks noChangeAspect="1"/>
          </p:cNvPicPr>
          <p:nvPr/>
        </p:nvPicPr>
        <p:blipFill>
          <a:blip r:embed="rId4"/>
          <a:srcRect/>
          <a:stretch>
            <a:fillRect/>
          </a:stretch>
        </p:blipFill>
        <p:spPr>
          <a:xfrm>
            <a:off x="7460452" y="4484458"/>
            <a:ext cx="3367097" cy="3367097"/>
          </a:xfrm>
          <a:prstGeom prst="rect">
            <a:avLst/>
          </a:prstGeom>
        </p:spPr>
      </p:pic>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852217" y="4876223"/>
            <a:ext cx="2583566" cy="2583566"/>
          </a:xfrm>
          <a:prstGeom prst="rect">
            <a:avLst/>
          </a:prstGeom>
        </p:spPr>
      </p:pic>
      <p:sp>
        <p:nvSpPr>
          <p:cNvPr id="20" name="TextBox 20"/>
          <p:cNvSpPr txBox="1"/>
          <p:nvPr/>
        </p:nvSpPr>
        <p:spPr>
          <a:xfrm>
            <a:off x="7558408" y="5473704"/>
            <a:ext cx="3171184" cy="1738912"/>
          </a:xfrm>
          <a:prstGeom prst="rect">
            <a:avLst/>
          </a:prstGeom>
        </p:spPr>
        <p:txBody>
          <a:bodyPr lIns="0" tIns="0" rIns="0" bIns="0" rtlCol="0" anchor="t">
            <a:spAutoFit/>
          </a:bodyPr>
          <a:lstStyle/>
          <a:p>
            <a:pPr algn="ctr">
              <a:lnSpc>
                <a:spcPts val="14054"/>
              </a:lnSpc>
              <a:spcBef>
                <a:spcPct val="0"/>
              </a:spcBef>
            </a:pPr>
            <a:r>
              <a:rPr lang="en-US" sz="10038" spc="692">
                <a:solidFill>
                  <a:srgbClr val="FFFFFF"/>
                </a:solidFill>
                <a:latin typeface="Carmela Bold"/>
              </a:rPr>
              <a:t>VS</a:t>
            </a:r>
          </a:p>
        </p:txBody>
      </p:sp>
      <p:grpSp>
        <p:nvGrpSpPr>
          <p:cNvPr id="21" name="Group 21"/>
          <p:cNvGrpSpPr/>
          <p:nvPr/>
        </p:nvGrpSpPr>
        <p:grpSpPr>
          <a:xfrm>
            <a:off x="8414816" y="889982"/>
            <a:ext cx="8908493" cy="612082"/>
            <a:chOff x="0" y="0"/>
            <a:chExt cx="11877991" cy="816109"/>
          </a:xfrm>
        </p:grpSpPr>
        <p:sp>
          <p:nvSpPr>
            <p:cNvPr id="22" name="TextBox 22"/>
            <p:cNvSpPr txBox="1"/>
            <p:nvPr/>
          </p:nvSpPr>
          <p:spPr>
            <a:xfrm>
              <a:off x="0" y="146858"/>
              <a:ext cx="1576760"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 2"/>
                </a:rPr>
                <a:t>项目介绍</a:t>
              </a:r>
            </a:p>
          </p:txBody>
        </p:sp>
        <p:pic>
          <p:nvPicPr>
            <p:cNvPr id="23" name="Picture 23"/>
            <p:cNvPicPr>
              <a:picLocks noChangeAspect="1"/>
            </p:cNvPicPr>
            <p:nvPr/>
          </p:nvPicPr>
          <p:blipFill>
            <a:blip r:embed="rId7">
              <a:alphaModFix amt="7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94434" y="0"/>
              <a:ext cx="2594566" cy="816109"/>
            </a:xfrm>
            <a:prstGeom prst="rect">
              <a:avLst/>
            </a:prstGeom>
          </p:spPr>
        </p:pic>
        <p:sp>
          <p:nvSpPr>
            <p:cNvPr id="24" name="TextBox 24"/>
            <p:cNvSpPr txBox="1"/>
            <p:nvPr/>
          </p:nvSpPr>
          <p:spPr>
            <a:xfrm>
              <a:off x="2072234" y="146858"/>
              <a:ext cx="2043548"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25" name="TextBox 25"/>
            <p:cNvSpPr txBox="1"/>
            <p:nvPr/>
          </p:nvSpPr>
          <p:spPr>
            <a:xfrm>
              <a:off x="4839113" y="146858"/>
              <a:ext cx="3683060" cy="484293"/>
            </a:xfrm>
            <a:prstGeom prst="rect">
              <a:avLst/>
            </a:prstGeom>
          </p:spPr>
          <p:txBody>
            <a:bodyPr lIns="0" tIns="0" rIns="0" bIns="0" rtlCol="0" anchor="t">
              <a:spAutoFit/>
            </a:bodyPr>
            <a:lstStyle/>
            <a:p>
              <a:pPr marL="0" lvl="0" indent="0">
                <a:lnSpc>
                  <a:spcPts val="3079"/>
                </a:lnSpc>
                <a:spcBef>
                  <a:spcPct val="0"/>
                </a:spcBef>
              </a:pPr>
              <a:r>
                <a:rPr lang="en-US" sz="2199" u="none">
                  <a:solidFill>
                    <a:srgbClr val="494949"/>
                  </a:solidFill>
                  <a:ea typeface="思源黑体 2"/>
                </a:rPr>
                <a:t>项目产品（服务）</a:t>
              </a:r>
            </a:p>
          </p:txBody>
        </p:sp>
        <p:sp>
          <p:nvSpPr>
            <p:cNvPr id="26" name="TextBox 26"/>
            <p:cNvSpPr txBox="1"/>
            <p:nvPr/>
          </p:nvSpPr>
          <p:spPr>
            <a:xfrm>
              <a:off x="8286031" y="146858"/>
              <a:ext cx="1552784"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商业模式</a:t>
              </a:r>
            </a:p>
          </p:txBody>
        </p:sp>
        <p:sp>
          <p:nvSpPr>
            <p:cNvPr id="27" name="TextBox 27"/>
            <p:cNvSpPr txBox="1"/>
            <p:nvPr/>
          </p:nvSpPr>
          <p:spPr>
            <a:xfrm>
              <a:off x="10217158" y="146858"/>
              <a:ext cx="1660833"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6534952" y="4040203"/>
            <a:ext cx="5218097" cy="5218097"/>
            <a:chOff x="0" y="0"/>
            <a:chExt cx="6957462" cy="6957462"/>
          </a:xfrm>
        </p:grpSpPr>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0361" y="600361"/>
              <a:ext cx="5756740" cy="575674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6957462" cy="6957462"/>
            </a:xfrm>
            <a:prstGeom prst="rect">
              <a:avLst/>
            </a:prstGeom>
          </p:spPr>
        </p:pic>
        <p:grpSp>
          <p:nvGrpSpPr>
            <p:cNvPr id="5" name="Group 5"/>
            <p:cNvGrpSpPr/>
            <p:nvPr/>
          </p:nvGrpSpPr>
          <p:grpSpPr>
            <a:xfrm>
              <a:off x="1313998" y="1196747"/>
              <a:ext cx="4329467" cy="4099742"/>
              <a:chOff x="0" y="0"/>
              <a:chExt cx="812800" cy="769672"/>
            </a:xfrm>
          </p:grpSpPr>
          <p:sp>
            <p:nvSpPr>
              <p:cNvPr id="6" name="Freeform 6"/>
              <p:cNvSpPr/>
              <p:nvPr/>
            </p:nvSpPr>
            <p:spPr>
              <a:xfrm>
                <a:off x="282" y="532"/>
                <a:ext cx="812235" cy="769140"/>
              </a:xfrm>
              <a:custGeom>
                <a:avLst/>
                <a:gdLst/>
                <a:ahLst/>
                <a:cxnLst/>
                <a:rect l="l" t="t" r="r" b="b"/>
                <a:pathLst>
                  <a:path w="812235" h="769140">
                    <a:moveTo>
                      <a:pt x="407943" y="788"/>
                    </a:moveTo>
                    <a:lnTo>
                      <a:pt x="810693" y="292136"/>
                    </a:lnTo>
                    <a:cubicBezTo>
                      <a:pt x="811780" y="292923"/>
                      <a:pt x="812236" y="294322"/>
                      <a:pt x="811819" y="295598"/>
                    </a:cubicBezTo>
                    <a:lnTo>
                      <a:pt x="657986" y="766999"/>
                    </a:lnTo>
                    <a:cubicBezTo>
                      <a:pt x="657569" y="768276"/>
                      <a:pt x="656378" y="769140"/>
                      <a:pt x="655034" y="769140"/>
                    </a:cubicBezTo>
                    <a:lnTo>
                      <a:pt x="157202" y="769140"/>
                    </a:lnTo>
                    <a:cubicBezTo>
                      <a:pt x="155858" y="769140"/>
                      <a:pt x="154667" y="768276"/>
                      <a:pt x="154250" y="766999"/>
                    </a:cubicBezTo>
                    <a:lnTo>
                      <a:pt x="417" y="295598"/>
                    </a:lnTo>
                    <a:cubicBezTo>
                      <a:pt x="0" y="294322"/>
                      <a:pt x="456" y="292923"/>
                      <a:pt x="1543" y="292136"/>
                    </a:cubicBezTo>
                    <a:lnTo>
                      <a:pt x="404293" y="788"/>
                    </a:lnTo>
                    <a:cubicBezTo>
                      <a:pt x="405382" y="0"/>
                      <a:pt x="406854" y="0"/>
                      <a:pt x="407943" y="788"/>
                    </a:cubicBezTo>
                    <a:close/>
                  </a:path>
                </a:pathLst>
              </a:custGeom>
              <a:solidFill>
                <a:srgbClr val="3B71E4">
                  <a:alpha val="63922"/>
                </a:srgbClr>
              </a:solidFill>
            </p:spPr>
          </p:sp>
          <p:sp>
            <p:nvSpPr>
              <p:cNvPr id="7" name="TextBox 7"/>
              <p:cNvSpPr txBox="1"/>
              <p:nvPr/>
            </p:nvSpPr>
            <p:spPr>
              <a:xfrm>
                <a:off x="127000" y="203200"/>
                <a:ext cx="558800" cy="558800"/>
              </a:xfrm>
              <a:prstGeom prst="rect">
                <a:avLst/>
              </a:prstGeom>
            </p:spPr>
            <p:txBody>
              <a:bodyPr lIns="50800" tIns="50800" rIns="50800" bIns="50800" rtlCol="0" anchor="ctr"/>
              <a:lstStyle/>
              <a:p>
                <a:pPr algn="ctr">
                  <a:lnSpc>
                    <a:spcPts val="171"/>
                  </a:lnSpc>
                </a:pPr>
                <a:endParaRPr/>
              </a:p>
            </p:txBody>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26260" y="1148446"/>
              <a:ext cx="304943" cy="30494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26260" y="1148446"/>
              <a:ext cx="304943" cy="304943"/>
            </a:xfrm>
            <a:prstGeom prst="rect">
              <a:avLst/>
            </a:prstGeom>
          </p:spPr>
        </p:pic>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09088" y="2747467"/>
              <a:ext cx="304943" cy="304943"/>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409088" y="2747467"/>
              <a:ext cx="304943" cy="304943"/>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8231" y="2747467"/>
              <a:ext cx="304943" cy="304943"/>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38231" y="2747467"/>
              <a:ext cx="304943" cy="304943"/>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89642" y="5074668"/>
              <a:ext cx="304943" cy="304943"/>
            </a:xfrm>
            <a:prstGeom prst="rect">
              <a:avLst/>
            </a:prstGeom>
          </p:spPr>
        </p:pic>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989642" y="5074668"/>
              <a:ext cx="304943" cy="304943"/>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62878" y="5074668"/>
              <a:ext cx="304943" cy="304943"/>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662878" y="5074668"/>
              <a:ext cx="304943" cy="304943"/>
            </a:xfrm>
            <a:prstGeom prst="rect">
              <a:avLst/>
            </a:prstGeom>
          </p:spPr>
        </p:pic>
        <p:sp>
          <p:nvSpPr>
            <p:cNvPr id="18" name="TextBox 18"/>
            <p:cNvSpPr txBox="1"/>
            <p:nvPr/>
          </p:nvSpPr>
          <p:spPr>
            <a:xfrm>
              <a:off x="1851113" y="2617954"/>
              <a:ext cx="3255236" cy="1437852"/>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ea typeface="思源黑体-粗体 Bold"/>
                </a:rPr>
                <a:t>波特</a:t>
              </a:r>
            </a:p>
            <a:p>
              <a:pPr algn="ctr">
                <a:lnSpc>
                  <a:spcPts val="4480"/>
                </a:lnSpc>
                <a:spcBef>
                  <a:spcPct val="0"/>
                </a:spcBef>
              </a:pPr>
              <a:r>
                <a:rPr lang="en-US" sz="3200">
                  <a:solidFill>
                    <a:srgbClr val="FFFFFF"/>
                  </a:solidFill>
                  <a:ea typeface="思源黑体-粗体 Bold"/>
                </a:rPr>
                <a:t>五力分析</a:t>
              </a:r>
            </a:p>
          </p:txBody>
        </p:sp>
      </p:grpSp>
      <p:grpSp>
        <p:nvGrpSpPr>
          <p:cNvPr id="19" name="Group 19"/>
          <p:cNvGrpSpPr/>
          <p:nvPr/>
        </p:nvGrpSpPr>
        <p:grpSpPr>
          <a:xfrm>
            <a:off x="6182387" y="2257405"/>
            <a:ext cx="5923226" cy="1266321"/>
            <a:chOff x="0" y="0"/>
            <a:chExt cx="7897634" cy="1688428"/>
          </a:xfrm>
        </p:grpSpPr>
        <p:sp>
          <p:nvSpPr>
            <p:cNvPr id="20" name="TextBox 20"/>
            <p:cNvSpPr txBox="1"/>
            <p:nvPr/>
          </p:nvSpPr>
          <p:spPr>
            <a:xfrm>
              <a:off x="1277013" y="-47625"/>
              <a:ext cx="5343609" cy="525235"/>
            </a:xfrm>
            <a:prstGeom prst="rect">
              <a:avLst/>
            </a:prstGeom>
          </p:spPr>
          <p:txBody>
            <a:bodyPr lIns="0" tIns="0" rIns="0" bIns="0" rtlCol="0" anchor="t">
              <a:spAutoFit/>
            </a:bodyPr>
            <a:lstStyle/>
            <a:p>
              <a:pPr algn="ctr">
                <a:lnSpc>
                  <a:spcPts val="3356"/>
                </a:lnSpc>
                <a:spcBef>
                  <a:spcPct val="0"/>
                </a:spcBef>
              </a:pPr>
              <a:r>
                <a:rPr lang="en-US" sz="2397" spc="71">
                  <a:solidFill>
                    <a:srgbClr val="FFFFFF"/>
                  </a:solidFill>
                  <a:ea typeface="思源黑体-粗体 Bold"/>
                </a:rPr>
                <a:t>供应商的议价能力</a:t>
              </a:r>
            </a:p>
          </p:txBody>
        </p:sp>
        <p:sp>
          <p:nvSpPr>
            <p:cNvPr id="21" name="TextBox 21"/>
            <p:cNvSpPr txBox="1"/>
            <p:nvPr/>
          </p:nvSpPr>
          <p:spPr>
            <a:xfrm>
              <a:off x="0" y="808318"/>
              <a:ext cx="7897634" cy="880110"/>
            </a:xfrm>
            <a:prstGeom prst="rect">
              <a:avLst/>
            </a:prstGeom>
          </p:spPr>
          <p:txBody>
            <a:bodyPr lIns="0" tIns="0" rIns="0" bIns="0" rtlCol="0" anchor="t">
              <a:spAutoFit/>
            </a:bodyPr>
            <a:lstStyle/>
            <a:p>
              <a:pPr algn="ctr">
                <a:lnSpc>
                  <a:spcPts val="2700"/>
                </a:lnSpc>
              </a:pPr>
              <a:r>
                <a:rPr lang="en-US" sz="1800">
                  <a:solidFill>
                    <a:srgbClr val="494949"/>
                  </a:solidFill>
                  <a:ea typeface="思源黑体-粗体"/>
                </a:rPr>
                <a:t>供方主要通过其提高投入要素价格与降低单位价值质量的能力，来影响行业中现有企业的盈利能力与产品竞争力。</a:t>
              </a:r>
            </a:p>
          </p:txBody>
        </p:sp>
      </p:grpSp>
      <p:grpSp>
        <p:nvGrpSpPr>
          <p:cNvPr id="22" name="Group 22"/>
          <p:cNvGrpSpPr/>
          <p:nvPr/>
        </p:nvGrpSpPr>
        <p:grpSpPr>
          <a:xfrm>
            <a:off x="1036893" y="3313038"/>
            <a:ext cx="4000357" cy="1609221"/>
            <a:chOff x="0" y="0"/>
            <a:chExt cx="5333809" cy="2145628"/>
          </a:xfrm>
        </p:grpSpPr>
        <p:sp>
          <p:nvSpPr>
            <p:cNvPr id="23" name="TextBox 23"/>
            <p:cNvSpPr txBox="1"/>
            <p:nvPr/>
          </p:nvSpPr>
          <p:spPr>
            <a:xfrm>
              <a:off x="0" y="-47625"/>
              <a:ext cx="5152136" cy="525235"/>
            </a:xfrm>
            <a:prstGeom prst="rect">
              <a:avLst/>
            </a:prstGeom>
          </p:spPr>
          <p:txBody>
            <a:bodyPr lIns="0" tIns="0" rIns="0" bIns="0" rtlCol="0" anchor="t">
              <a:spAutoFit/>
            </a:bodyPr>
            <a:lstStyle/>
            <a:p>
              <a:pPr algn="r">
                <a:lnSpc>
                  <a:spcPts val="3356"/>
                </a:lnSpc>
                <a:spcBef>
                  <a:spcPct val="0"/>
                </a:spcBef>
              </a:pPr>
              <a:r>
                <a:rPr lang="en-US" sz="2397" spc="71">
                  <a:solidFill>
                    <a:srgbClr val="FFFFFF"/>
                  </a:solidFill>
                  <a:ea typeface="思源黑体-粗体 Bold"/>
                </a:rPr>
                <a:t>购买者的议价能力</a:t>
              </a:r>
            </a:p>
          </p:txBody>
        </p:sp>
        <p:sp>
          <p:nvSpPr>
            <p:cNvPr id="24" name="TextBox 24"/>
            <p:cNvSpPr txBox="1"/>
            <p:nvPr/>
          </p:nvSpPr>
          <p:spPr>
            <a:xfrm>
              <a:off x="0" y="808318"/>
              <a:ext cx="5333809" cy="1337310"/>
            </a:xfrm>
            <a:prstGeom prst="rect">
              <a:avLst/>
            </a:prstGeom>
          </p:spPr>
          <p:txBody>
            <a:bodyPr lIns="0" tIns="0" rIns="0" bIns="0" rtlCol="0" anchor="t">
              <a:spAutoFit/>
            </a:bodyPr>
            <a:lstStyle/>
            <a:p>
              <a:pPr algn="r">
                <a:lnSpc>
                  <a:spcPts val="2700"/>
                </a:lnSpc>
              </a:pPr>
              <a:r>
                <a:rPr lang="en-US" sz="1800">
                  <a:solidFill>
                    <a:srgbClr val="494949"/>
                  </a:solidFill>
                  <a:ea typeface="思源黑体-粗体"/>
                </a:rPr>
                <a:t>购买者主要通过其压价与要求提供较高的产品或服务质量的能力，来影响行业中现有企业的盈利能力。</a:t>
              </a:r>
            </a:p>
          </p:txBody>
        </p:sp>
      </p:grpSp>
      <p:grpSp>
        <p:nvGrpSpPr>
          <p:cNvPr id="25" name="Group 25"/>
          <p:cNvGrpSpPr/>
          <p:nvPr/>
        </p:nvGrpSpPr>
        <p:grpSpPr>
          <a:xfrm>
            <a:off x="13255268" y="3546900"/>
            <a:ext cx="4000357" cy="2295021"/>
            <a:chOff x="0" y="0"/>
            <a:chExt cx="5333809" cy="3060028"/>
          </a:xfrm>
        </p:grpSpPr>
        <p:sp>
          <p:nvSpPr>
            <p:cNvPr id="26" name="TextBox 26"/>
            <p:cNvSpPr txBox="1"/>
            <p:nvPr/>
          </p:nvSpPr>
          <p:spPr>
            <a:xfrm>
              <a:off x="179576" y="-47625"/>
              <a:ext cx="5154234" cy="525235"/>
            </a:xfrm>
            <a:prstGeom prst="rect">
              <a:avLst/>
            </a:prstGeom>
          </p:spPr>
          <p:txBody>
            <a:bodyPr lIns="0" tIns="0" rIns="0" bIns="0" rtlCol="0" anchor="t">
              <a:spAutoFit/>
            </a:bodyPr>
            <a:lstStyle/>
            <a:p>
              <a:pPr>
                <a:lnSpc>
                  <a:spcPts val="3356"/>
                </a:lnSpc>
                <a:spcBef>
                  <a:spcPct val="0"/>
                </a:spcBef>
              </a:pPr>
              <a:r>
                <a:rPr lang="en-US" sz="2397" spc="71">
                  <a:solidFill>
                    <a:srgbClr val="FFFFFF"/>
                  </a:solidFill>
                  <a:ea typeface="思源黑体-粗体 Bold"/>
                </a:rPr>
                <a:t>替代品的威胁</a:t>
              </a:r>
            </a:p>
          </p:txBody>
        </p:sp>
        <p:sp>
          <p:nvSpPr>
            <p:cNvPr id="27" name="TextBox 27"/>
            <p:cNvSpPr txBox="1"/>
            <p:nvPr/>
          </p:nvSpPr>
          <p:spPr>
            <a:xfrm>
              <a:off x="0" y="808318"/>
              <a:ext cx="5333809" cy="22517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两个处于不同行业中的企业，可能会由于所生产的产品是互为替代品，从而在它们之间产生相互竞争行为，这种源自于替代品的竞争会以各种形式影响行业中现有企业的竞争战略。</a:t>
              </a:r>
            </a:p>
          </p:txBody>
        </p:sp>
      </p:grpSp>
      <p:grpSp>
        <p:nvGrpSpPr>
          <p:cNvPr id="28" name="Group 28"/>
          <p:cNvGrpSpPr/>
          <p:nvPr/>
        </p:nvGrpSpPr>
        <p:grpSpPr>
          <a:xfrm>
            <a:off x="13255268" y="7200619"/>
            <a:ext cx="4000357" cy="1609221"/>
            <a:chOff x="0" y="0"/>
            <a:chExt cx="5333809" cy="2145628"/>
          </a:xfrm>
        </p:grpSpPr>
        <p:sp>
          <p:nvSpPr>
            <p:cNvPr id="29" name="TextBox 29"/>
            <p:cNvSpPr txBox="1"/>
            <p:nvPr/>
          </p:nvSpPr>
          <p:spPr>
            <a:xfrm>
              <a:off x="179576" y="-47625"/>
              <a:ext cx="5154234" cy="525235"/>
            </a:xfrm>
            <a:prstGeom prst="rect">
              <a:avLst/>
            </a:prstGeom>
          </p:spPr>
          <p:txBody>
            <a:bodyPr lIns="0" tIns="0" rIns="0" bIns="0" rtlCol="0" anchor="t">
              <a:spAutoFit/>
            </a:bodyPr>
            <a:lstStyle/>
            <a:p>
              <a:pPr>
                <a:lnSpc>
                  <a:spcPts val="3356"/>
                </a:lnSpc>
                <a:spcBef>
                  <a:spcPct val="0"/>
                </a:spcBef>
              </a:pPr>
              <a:r>
                <a:rPr lang="en-US" sz="2397" spc="71">
                  <a:solidFill>
                    <a:srgbClr val="FFFFFF"/>
                  </a:solidFill>
                  <a:ea typeface="思源黑体-粗体 Bold"/>
                </a:rPr>
                <a:t>同业竞争者的竞争程度</a:t>
              </a:r>
            </a:p>
          </p:txBody>
        </p:sp>
        <p:sp>
          <p:nvSpPr>
            <p:cNvPr id="30" name="TextBox 30"/>
            <p:cNvSpPr txBox="1"/>
            <p:nvPr/>
          </p:nvSpPr>
          <p:spPr>
            <a:xfrm>
              <a:off x="0" y="808318"/>
              <a:ext cx="5333809" cy="1337310"/>
            </a:xfrm>
            <a:prstGeom prst="rect">
              <a:avLst/>
            </a:prstGeom>
          </p:spPr>
          <p:txBody>
            <a:bodyPr lIns="0" tIns="0" rIns="0" bIns="0" rtlCol="0" anchor="t">
              <a:spAutoFit/>
            </a:bodyPr>
            <a:lstStyle/>
            <a:p>
              <a:pPr>
                <a:lnSpc>
                  <a:spcPts val="2700"/>
                </a:lnSpc>
              </a:pPr>
              <a:r>
                <a:rPr lang="en-US" sz="1800">
                  <a:solidFill>
                    <a:srgbClr val="494949"/>
                  </a:solidFill>
                  <a:ea typeface="思源黑体-粗体"/>
                </a:rPr>
                <a:t>现有企业之间的竞争常常表现在价格、广告、产品介绍、售后服务等方面，其竞争强度与许多因素有关。</a:t>
              </a:r>
            </a:p>
          </p:txBody>
        </p:sp>
      </p:grpSp>
      <p:grpSp>
        <p:nvGrpSpPr>
          <p:cNvPr id="31" name="Group 31"/>
          <p:cNvGrpSpPr/>
          <p:nvPr/>
        </p:nvGrpSpPr>
        <p:grpSpPr>
          <a:xfrm>
            <a:off x="1036893" y="6277479"/>
            <a:ext cx="4000357" cy="2980821"/>
            <a:chOff x="0" y="0"/>
            <a:chExt cx="5333809" cy="3974428"/>
          </a:xfrm>
        </p:grpSpPr>
        <p:sp>
          <p:nvSpPr>
            <p:cNvPr id="32" name="TextBox 32"/>
            <p:cNvSpPr txBox="1"/>
            <p:nvPr/>
          </p:nvSpPr>
          <p:spPr>
            <a:xfrm>
              <a:off x="0" y="-47625"/>
              <a:ext cx="5152136" cy="525235"/>
            </a:xfrm>
            <a:prstGeom prst="rect">
              <a:avLst/>
            </a:prstGeom>
          </p:spPr>
          <p:txBody>
            <a:bodyPr lIns="0" tIns="0" rIns="0" bIns="0" rtlCol="0" anchor="t">
              <a:spAutoFit/>
            </a:bodyPr>
            <a:lstStyle/>
            <a:p>
              <a:pPr algn="r">
                <a:lnSpc>
                  <a:spcPts val="3356"/>
                </a:lnSpc>
                <a:spcBef>
                  <a:spcPct val="0"/>
                </a:spcBef>
              </a:pPr>
              <a:r>
                <a:rPr lang="en-US" sz="2397" spc="71">
                  <a:solidFill>
                    <a:srgbClr val="FFFFFF"/>
                  </a:solidFill>
                  <a:ea typeface="思源黑体-粗体 Bold"/>
                </a:rPr>
                <a:t>新进入者的威胁</a:t>
              </a:r>
            </a:p>
          </p:txBody>
        </p:sp>
        <p:sp>
          <p:nvSpPr>
            <p:cNvPr id="33" name="TextBox 33"/>
            <p:cNvSpPr txBox="1"/>
            <p:nvPr/>
          </p:nvSpPr>
          <p:spPr>
            <a:xfrm>
              <a:off x="0" y="808318"/>
              <a:ext cx="5333809" cy="3166110"/>
            </a:xfrm>
            <a:prstGeom prst="rect">
              <a:avLst/>
            </a:prstGeom>
          </p:spPr>
          <p:txBody>
            <a:bodyPr lIns="0" tIns="0" rIns="0" bIns="0" rtlCol="0" anchor="t">
              <a:spAutoFit/>
            </a:bodyPr>
            <a:lstStyle/>
            <a:p>
              <a:pPr algn="r">
                <a:lnSpc>
                  <a:spcPts val="2700"/>
                </a:lnSpc>
              </a:pPr>
              <a:r>
                <a:rPr lang="en-US" sz="1800">
                  <a:solidFill>
                    <a:srgbClr val="494949"/>
                  </a:solidFill>
                  <a:ea typeface="思源黑体-粗体"/>
                </a:rPr>
                <a:t>新进入者在给行业带来新生产能力、新资源的同时，将希望在已被现有企业瓜分完毕的市场中赢得一席之地，这就有可能会与现有企业发生原材料与市场份额的竞争，最终导致行业中现有企业盈利水平降低，严重的话还有可能危及这些企业的生存。</a:t>
              </a:r>
            </a:p>
          </p:txBody>
        </p:sp>
      </p:grpSp>
      <p:grpSp>
        <p:nvGrpSpPr>
          <p:cNvPr id="34" name="Group 34"/>
          <p:cNvGrpSpPr/>
          <p:nvPr/>
        </p:nvGrpSpPr>
        <p:grpSpPr>
          <a:xfrm>
            <a:off x="771077" y="876356"/>
            <a:ext cx="5466206" cy="1393032"/>
            <a:chOff x="0" y="0"/>
            <a:chExt cx="7288274" cy="1857376"/>
          </a:xfrm>
        </p:grpSpPr>
        <p:pic>
          <p:nvPicPr>
            <p:cNvPr id="35" name="Picture 3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686995" cy="686995"/>
            </a:xfrm>
            <a:prstGeom prst="rect">
              <a:avLst/>
            </a:prstGeom>
          </p:spPr>
        </p:pic>
        <p:sp>
          <p:nvSpPr>
            <p:cNvPr id="36" name="TextBox 36"/>
            <p:cNvSpPr txBox="1"/>
            <p:nvPr/>
          </p:nvSpPr>
          <p:spPr>
            <a:xfrm>
              <a:off x="343498" y="107875"/>
              <a:ext cx="6944777" cy="1062990"/>
            </a:xfrm>
            <a:prstGeom prst="rect">
              <a:avLst/>
            </a:prstGeom>
          </p:spPr>
          <p:txBody>
            <a:bodyPr lIns="0" tIns="0" rIns="0" bIns="0" rtlCol="0" anchor="t">
              <a:spAutoFit/>
            </a:bodyPr>
            <a:lstStyle/>
            <a:p>
              <a:pPr>
                <a:lnSpc>
                  <a:spcPts val="6719"/>
                </a:lnSpc>
                <a:spcBef>
                  <a:spcPct val="0"/>
                </a:spcBef>
              </a:pPr>
              <a:r>
                <a:rPr lang="en-US" sz="4800">
                  <a:solidFill>
                    <a:srgbClr val="3B71E4"/>
                  </a:solidFill>
                  <a:ea typeface="思源黑体-粗体 Bold"/>
                </a:rPr>
                <a:t>行业分析</a:t>
              </a:r>
            </a:p>
          </p:txBody>
        </p:sp>
        <p:sp>
          <p:nvSpPr>
            <p:cNvPr id="37" name="TextBox 37"/>
            <p:cNvSpPr txBox="1"/>
            <p:nvPr/>
          </p:nvSpPr>
          <p:spPr>
            <a:xfrm>
              <a:off x="343498" y="1385572"/>
              <a:ext cx="6944777"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707070"/>
                  </a:solidFill>
                  <a:latin typeface="Carmela"/>
                </a:rPr>
                <a:t>Industry Analysis</a:t>
              </a:r>
            </a:p>
          </p:txBody>
        </p:sp>
      </p:grpSp>
      <p:grpSp>
        <p:nvGrpSpPr>
          <p:cNvPr id="38" name="Group 38"/>
          <p:cNvGrpSpPr/>
          <p:nvPr/>
        </p:nvGrpSpPr>
        <p:grpSpPr>
          <a:xfrm>
            <a:off x="8414816" y="889982"/>
            <a:ext cx="8908493" cy="612082"/>
            <a:chOff x="0" y="0"/>
            <a:chExt cx="11877991" cy="816109"/>
          </a:xfrm>
        </p:grpSpPr>
        <p:sp>
          <p:nvSpPr>
            <p:cNvPr id="39" name="TextBox 39"/>
            <p:cNvSpPr txBox="1"/>
            <p:nvPr/>
          </p:nvSpPr>
          <p:spPr>
            <a:xfrm>
              <a:off x="0" y="146858"/>
              <a:ext cx="1576760" cy="484293"/>
            </a:xfrm>
            <a:prstGeom prst="rect">
              <a:avLst/>
            </a:prstGeom>
          </p:spPr>
          <p:txBody>
            <a:bodyPr lIns="0" tIns="0" rIns="0" bIns="0" rtlCol="0" anchor="t">
              <a:spAutoFit/>
            </a:bodyPr>
            <a:lstStyle/>
            <a:p>
              <a:pPr algn="ctr">
                <a:lnSpc>
                  <a:spcPts val="3079"/>
                </a:lnSpc>
              </a:pPr>
              <a:r>
                <a:rPr lang="en-US" sz="2199">
                  <a:solidFill>
                    <a:srgbClr val="494949"/>
                  </a:solidFill>
                  <a:ea typeface="思源黑体 2"/>
                </a:rPr>
                <a:t>项目介绍</a:t>
              </a:r>
            </a:p>
          </p:txBody>
        </p:sp>
        <p:pic>
          <p:nvPicPr>
            <p:cNvPr id="40" name="Picture 40"/>
            <p:cNvPicPr>
              <a:picLocks noChangeAspect="1"/>
            </p:cNvPicPr>
            <p:nvPr/>
          </p:nvPicPr>
          <p:blipFill>
            <a:blip r:embed="rId12">
              <a:alphaModFix amt="70000"/>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894434" y="0"/>
              <a:ext cx="2594566" cy="816109"/>
            </a:xfrm>
            <a:prstGeom prst="rect">
              <a:avLst/>
            </a:prstGeom>
          </p:spPr>
        </p:pic>
        <p:sp>
          <p:nvSpPr>
            <p:cNvPr id="41" name="TextBox 41"/>
            <p:cNvSpPr txBox="1"/>
            <p:nvPr/>
          </p:nvSpPr>
          <p:spPr>
            <a:xfrm>
              <a:off x="2072234" y="146858"/>
              <a:ext cx="2043548"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市场分析</a:t>
              </a:r>
            </a:p>
          </p:txBody>
        </p:sp>
        <p:sp>
          <p:nvSpPr>
            <p:cNvPr id="42" name="TextBox 42"/>
            <p:cNvSpPr txBox="1"/>
            <p:nvPr/>
          </p:nvSpPr>
          <p:spPr>
            <a:xfrm>
              <a:off x="4839113" y="146858"/>
              <a:ext cx="3683060" cy="484293"/>
            </a:xfrm>
            <a:prstGeom prst="rect">
              <a:avLst/>
            </a:prstGeom>
          </p:spPr>
          <p:txBody>
            <a:bodyPr lIns="0" tIns="0" rIns="0" bIns="0" rtlCol="0" anchor="t">
              <a:spAutoFit/>
            </a:bodyPr>
            <a:lstStyle/>
            <a:p>
              <a:pPr marL="0" lvl="0" indent="0">
                <a:lnSpc>
                  <a:spcPts val="3079"/>
                </a:lnSpc>
                <a:spcBef>
                  <a:spcPct val="0"/>
                </a:spcBef>
              </a:pPr>
              <a:r>
                <a:rPr lang="en-US" sz="2199" u="none">
                  <a:solidFill>
                    <a:srgbClr val="494949"/>
                  </a:solidFill>
                  <a:ea typeface="思源黑体 2"/>
                </a:rPr>
                <a:t>项目产品（服务）</a:t>
              </a:r>
            </a:p>
          </p:txBody>
        </p:sp>
        <p:sp>
          <p:nvSpPr>
            <p:cNvPr id="43" name="TextBox 43"/>
            <p:cNvSpPr txBox="1"/>
            <p:nvPr/>
          </p:nvSpPr>
          <p:spPr>
            <a:xfrm>
              <a:off x="8286031" y="146858"/>
              <a:ext cx="1552784"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商业模式</a:t>
              </a:r>
            </a:p>
          </p:txBody>
        </p:sp>
        <p:sp>
          <p:nvSpPr>
            <p:cNvPr id="44" name="TextBox 44"/>
            <p:cNvSpPr txBox="1"/>
            <p:nvPr/>
          </p:nvSpPr>
          <p:spPr>
            <a:xfrm>
              <a:off x="10217158" y="146858"/>
              <a:ext cx="1660833" cy="484293"/>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494949"/>
                  </a:solidFill>
                  <a:ea typeface="思源黑体 2"/>
                </a:rPr>
                <a:t>财务计划</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364370" cy="10287000"/>
            <a:chOff x="0" y="0"/>
            <a:chExt cx="1412838" cy="2709333"/>
          </a:xfrm>
        </p:grpSpPr>
        <p:sp>
          <p:nvSpPr>
            <p:cNvPr id="3" name="Freeform 3"/>
            <p:cNvSpPr/>
            <p:nvPr/>
          </p:nvSpPr>
          <p:spPr>
            <a:xfrm>
              <a:off x="0" y="0"/>
              <a:ext cx="1412838" cy="2709333"/>
            </a:xfrm>
            <a:custGeom>
              <a:avLst/>
              <a:gdLst/>
              <a:ahLst/>
              <a:cxnLst/>
              <a:rect l="l" t="t" r="r" b="b"/>
              <a:pathLst>
                <a:path w="1412838" h="2709333">
                  <a:moveTo>
                    <a:pt x="0" y="0"/>
                  </a:moveTo>
                  <a:lnTo>
                    <a:pt x="1412838" y="0"/>
                  </a:lnTo>
                  <a:lnTo>
                    <a:pt x="1412838" y="2709333"/>
                  </a:lnTo>
                  <a:lnTo>
                    <a:pt x="0" y="2709333"/>
                  </a:lnTo>
                  <a:close/>
                </a:path>
              </a:pathLst>
            </a:custGeom>
            <a:solidFill>
              <a:srgbClr val="3B71E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lvl="0" indent="0" algn="ctr">
                <a:lnSpc>
                  <a:spcPts val="307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5796" y="4448519"/>
            <a:ext cx="4418954" cy="138996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042411" y="-1877627"/>
            <a:ext cx="6216889" cy="7021127"/>
          </a:xfrm>
          <a:prstGeom prst="rect">
            <a:avLst/>
          </a:prstGeom>
        </p:spPr>
      </p:pic>
      <p:sp>
        <p:nvSpPr>
          <p:cNvPr id="7" name="TextBox 7"/>
          <p:cNvSpPr txBox="1"/>
          <p:nvPr/>
        </p:nvSpPr>
        <p:spPr>
          <a:xfrm>
            <a:off x="6698157" y="3523743"/>
            <a:ext cx="3488434" cy="3923831"/>
          </a:xfrm>
          <a:prstGeom prst="rect">
            <a:avLst/>
          </a:prstGeom>
        </p:spPr>
        <p:txBody>
          <a:bodyPr lIns="0" tIns="0" rIns="0" bIns="0" rtlCol="0" anchor="t">
            <a:spAutoFit/>
          </a:bodyPr>
          <a:lstStyle/>
          <a:p>
            <a:pPr marL="0" lvl="0" indent="0">
              <a:lnSpc>
                <a:spcPts val="31700"/>
              </a:lnSpc>
              <a:spcBef>
                <a:spcPct val="0"/>
              </a:spcBef>
            </a:pPr>
            <a:r>
              <a:rPr lang="en-US" sz="22643" u="none">
                <a:solidFill>
                  <a:srgbClr val="3B71E4"/>
                </a:solidFill>
                <a:latin typeface="Carmela Bold"/>
              </a:rPr>
              <a:t>03</a:t>
            </a:r>
          </a:p>
        </p:txBody>
      </p:sp>
      <p:grpSp>
        <p:nvGrpSpPr>
          <p:cNvPr id="8" name="Group 8"/>
          <p:cNvGrpSpPr/>
          <p:nvPr/>
        </p:nvGrpSpPr>
        <p:grpSpPr>
          <a:xfrm>
            <a:off x="6844854" y="6541225"/>
            <a:ext cx="10234215" cy="2340131"/>
            <a:chOff x="0" y="0"/>
            <a:chExt cx="13645620" cy="3120175"/>
          </a:xfrm>
        </p:grpSpPr>
        <p:sp>
          <p:nvSpPr>
            <p:cNvPr id="9" name="TextBox 9"/>
            <p:cNvSpPr txBox="1"/>
            <p:nvPr/>
          </p:nvSpPr>
          <p:spPr>
            <a:xfrm>
              <a:off x="0" y="0"/>
              <a:ext cx="13645620" cy="2032000"/>
            </a:xfrm>
            <a:prstGeom prst="rect">
              <a:avLst/>
            </a:prstGeom>
          </p:spPr>
          <p:txBody>
            <a:bodyPr lIns="0" tIns="0" rIns="0" bIns="0" rtlCol="0" anchor="t">
              <a:spAutoFit/>
            </a:bodyPr>
            <a:lstStyle/>
            <a:p>
              <a:pPr marL="0" lvl="0" indent="0">
                <a:lnSpc>
                  <a:spcPts val="12056"/>
                </a:lnSpc>
                <a:spcBef>
                  <a:spcPct val="0"/>
                </a:spcBef>
              </a:pPr>
              <a:r>
                <a:rPr lang="en-US" sz="10047">
                  <a:solidFill>
                    <a:srgbClr val="494949"/>
                  </a:solidFill>
                  <a:ea typeface="思源黑体-粗体 Bold"/>
                </a:rPr>
                <a:t>项目产品（服务）</a:t>
              </a:r>
            </a:p>
          </p:txBody>
        </p:sp>
        <p:sp>
          <p:nvSpPr>
            <p:cNvPr id="10" name="TextBox 10"/>
            <p:cNvSpPr txBox="1"/>
            <p:nvPr/>
          </p:nvSpPr>
          <p:spPr>
            <a:xfrm>
              <a:off x="0" y="2261655"/>
              <a:ext cx="13645620" cy="858520"/>
            </a:xfrm>
            <a:prstGeom prst="rect">
              <a:avLst/>
            </a:prstGeom>
          </p:spPr>
          <p:txBody>
            <a:bodyPr lIns="0" tIns="0" rIns="0" bIns="0" rtlCol="0" anchor="t">
              <a:spAutoFit/>
            </a:bodyPr>
            <a:lstStyle/>
            <a:p>
              <a:pPr>
                <a:lnSpc>
                  <a:spcPts val="5459"/>
                </a:lnSpc>
                <a:spcBef>
                  <a:spcPct val="0"/>
                </a:spcBef>
              </a:pPr>
              <a:r>
                <a:rPr lang="en-US" sz="3899">
                  <a:solidFill>
                    <a:srgbClr val="3B71E4"/>
                  </a:solidFill>
                  <a:latin typeface="Carmela"/>
                </a:rPr>
                <a:t>Project Product (Service)</a:t>
              </a:r>
            </a:p>
          </p:txBody>
        </p:sp>
      </p:grpSp>
      <p:grpSp>
        <p:nvGrpSpPr>
          <p:cNvPr id="11" name="Group 11"/>
          <p:cNvGrpSpPr/>
          <p:nvPr/>
        </p:nvGrpSpPr>
        <p:grpSpPr>
          <a:xfrm>
            <a:off x="1028700" y="1346931"/>
            <a:ext cx="4335670" cy="968270"/>
            <a:chOff x="0" y="0"/>
            <a:chExt cx="5780893" cy="1291026"/>
          </a:xfrm>
        </p:grpSpPr>
        <p:sp>
          <p:nvSpPr>
            <p:cNvPr id="12" name="TextBox 12"/>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项目介绍</a:t>
              </a:r>
            </a:p>
          </p:txBody>
        </p:sp>
        <p:sp>
          <p:nvSpPr>
            <p:cNvPr id="13" name="TextBox 13"/>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FFFFFF"/>
                  </a:solidFill>
                  <a:latin typeface="Carmela"/>
                </a:rPr>
                <a:t>Project Introduction</a:t>
              </a:r>
            </a:p>
          </p:txBody>
        </p:sp>
      </p:grpSp>
      <p:grpSp>
        <p:nvGrpSpPr>
          <p:cNvPr id="14" name="Group 14"/>
          <p:cNvGrpSpPr/>
          <p:nvPr/>
        </p:nvGrpSpPr>
        <p:grpSpPr>
          <a:xfrm>
            <a:off x="1028700" y="3003148"/>
            <a:ext cx="4335670" cy="968270"/>
            <a:chOff x="0" y="0"/>
            <a:chExt cx="5780893" cy="1291026"/>
          </a:xfrm>
        </p:grpSpPr>
        <p:sp>
          <p:nvSpPr>
            <p:cNvPr id="15" name="TextBox 15"/>
            <p:cNvSpPr txBox="1"/>
            <p:nvPr/>
          </p:nvSpPr>
          <p:spPr>
            <a:xfrm>
              <a:off x="34377" y="-66675"/>
              <a:ext cx="5746516" cy="795655"/>
            </a:xfrm>
            <a:prstGeom prst="rect">
              <a:avLst/>
            </a:prstGeom>
          </p:spPr>
          <p:txBody>
            <a:bodyPr lIns="0" tIns="0" rIns="0" bIns="0" rtlCol="0" anchor="t">
              <a:spAutoFit/>
            </a:bodyPr>
            <a:lstStyle/>
            <a:p>
              <a:pPr marL="0" lvl="0" indent="0" algn="l">
                <a:lnSpc>
                  <a:spcPts val="5039"/>
                </a:lnSpc>
                <a:spcBef>
                  <a:spcPct val="0"/>
                </a:spcBef>
              </a:pPr>
              <a:r>
                <a:rPr lang="en-US" sz="3599" u="none">
                  <a:solidFill>
                    <a:srgbClr val="FFFFFF"/>
                  </a:solidFill>
                  <a:ea typeface="思源黑体-粗体 Bold"/>
                </a:rPr>
                <a:t>市场分析</a:t>
              </a:r>
            </a:p>
          </p:txBody>
        </p:sp>
        <p:sp>
          <p:nvSpPr>
            <p:cNvPr id="16" name="TextBox 16"/>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FFFFFF"/>
                  </a:solidFill>
                  <a:latin typeface="Carmela"/>
                </a:rPr>
                <a:t>Market Analysis</a:t>
              </a:r>
            </a:p>
          </p:txBody>
        </p:sp>
      </p:grpSp>
      <p:grpSp>
        <p:nvGrpSpPr>
          <p:cNvPr id="17" name="Group 17"/>
          <p:cNvGrpSpPr/>
          <p:nvPr/>
        </p:nvGrpSpPr>
        <p:grpSpPr>
          <a:xfrm>
            <a:off x="1028700" y="4659365"/>
            <a:ext cx="4335670" cy="968270"/>
            <a:chOff x="0" y="0"/>
            <a:chExt cx="5780893" cy="1291026"/>
          </a:xfrm>
        </p:grpSpPr>
        <p:sp>
          <p:nvSpPr>
            <p:cNvPr id="18" name="TextBox 18"/>
            <p:cNvSpPr txBox="1"/>
            <p:nvPr/>
          </p:nvSpPr>
          <p:spPr>
            <a:xfrm>
              <a:off x="34377" y="-66675"/>
              <a:ext cx="5746516" cy="795655"/>
            </a:xfrm>
            <a:prstGeom prst="rect">
              <a:avLst/>
            </a:prstGeom>
          </p:spPr>
          <p:txBody>
            <a:bodyPr lIns="0" tIns="0" rIns="0" bIns="0" rtlCol="0" anchor="t">
              <a:spAutoFit/>
            </a:bodyPr>
            <a:lstStyle/>
            <a:p>
              <a:pPr marL="0" lvl="0" indent="0" algn="l">
                <a:lnSpc>
                  <a:spcPts val="5039"/>
                </a:lnSpc>
                <a:spcBef>
                  <a:spcPct val="0"/>
                </a:spcBef>
              </a:pPr>
              <a:r>
                <a:rPr lang="en-US" sz="3599" u="none">
                  <a:solidFill>
                    <a:srgbClr val="3B71E4"/>
                  </a:solidFill>
                  <a:ea typeface="思源黑体-粗体 Bold"/>
                </a:rPr>
                <a:t>项目产品（服务）</a:t>
              </a:r>
            </a:p>
          </p:txBody>
        </p:sp>
        <p:sp>
          <p:nvSpPr>
            <p:cNvPr id="19" name="TextBox 19"/>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494949"/>
                  </a:solidFill>
                  <a:latin typeface="Carmela"/>
                </a:rPr>
                <a:t>Project Product (Service)</a:t>
              </a:r>
            </a:p>
          </p:txBody>
        </p:sp>
      </p:grpSp>
      <p:grpSp>
        <p:nvGrpSpPr>
          <p:cNvPr id="20" name="Group 20"/>
          <p:cNvGrpSpPr/>
          <p:nvPr/>
        </p:nvGrpSpPr>
        <p:grpSpPr>
          <a:xfrm>
            <a:off x="1028700" y="7971799"/>
            <a:ext cx="4335670" cy="968270"/>
            <a:chOff x="0" y="0"/>
            <a:chExt cx="5780893" cy="1291026"/>
          </a:xfrm>
        </p:grpSpPr>
        <p:sp>
          <p:nvSpPr>
            <p:cNvPr id="21" name="TextBox 21"/>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财务计划</a:t>
              </a:r>
            </a:p>
          </p:txBody>
        </p:sp>
        <p:sp>
          <p:nvSpPr>
            <p:cNvPr id="22" name="TextBox 22"/>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Financial Plan</a:t>
              </a:r>
            </a:p>
          </p:txBody>
        </p:sp>
      </p:grpSp>
      <p:grpSp>
        <p:nvGrpSpPr>
          <p:cNvPr id="23" name="Group 23"/>
          <p:cNvGrpSpPr/>
          <p:nvPr/>
        </p:nvGrpSpPr>
        <p:grpSpPr>
          <a:xfrm>
            <a:off x="1028700" y="6315582"/>
            <a:ext cx="4335670" cy="968270"/>
            <a:chOff x="0" y="0"/>
            <a:chExt cx="5780893" cy="1291026"/>
          </a:xfrm>
        </p:grpSpPr>
        <p:sp>
          <p:nvSpPr>
            <p:cNvPr id="24" name="TextBox 24"/>
            <p:cNvSpPr txBox="1"/>
            <p:nvPr/>
          </p:nvSpPr>
          <p:spPr>
            <a:xfrm>
              <a:off x="34377" y="-66675"/>
              <a:ext cx="5746516" cy="795655"/>
            </a:xfrm>
            <a:prstGeom prst="rect">
              <a:avLst/>
            </a:prstGeom>
          </p:spPr>
          <p:txBody>
            <a:bodyPr lIns="0" tIns="0" rIns="0" bIns="0" rtlCol="0" anchor="t">
              <a:spAutoFit/>
            </a:bodyPr>
            <a:lstStyle/>
            <a:p>
              <a:pPr>
                <a:lnSpc>
                  <a:spcPts val="5039"/>
                </a:lnSpc>
                <a:spcBef>
                  <a:spcPct val="0"/>
                </a:spcBef>
              </a:pPr>
              <a:r>
                <a:rPr lang="en-US" sz="3599">
                  <a:solidFill>
                    <a:srgbClr val="FFFFFF"/>
                  </a:solidFill>
                  <a:ea typeface="思源黑体-粗体 Bold"/>
                </a:rPr>
                <a:t>商业模式</a:t>
              </a:r>
            </a:p>
          </p:txBody>
        </p:sp>
        <p:sp>
          <p:nvSpPr>
            <p:cNvPr id="25" name="TextBox 25"/>
            <p:cNvSpPr txBox="1"/>
            <p:nvPr/>
          </p:nvSpPr>
          <p:spPr>
            <a:xfrm>
              <a:off x="0" y="819222"/>
              <a:ext cx="5780893"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rmela"/>
                </a:rPr>
                <a:t>Business Model</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863</Words>
  <Application>Microsoft Office PowerPoint</Application>
  <PresentationFormat>自定义</PresentationFormat>
  <Paragraphs>286</Paragraphs>
  <Slides>20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Arial</vt:lpstr>
      <vt:lpstr>Calibri</vt:lpstr>
      <vt:lpstr>Carmela Italics</vt:lpstr>
      <vt:lpstr>等线</vt:lpstr>
      <vt:lpstr>Carmela Bold</vt:lpstr>
      <vt:lpstr>Carmela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dc:title>
  <cp:lastModifiedBy>1156454397@qq.com</cp:lastModifiedBy>
  <cp:revision>2</cp:revision>
  <dcterms:created xsi:type="dcterms:W3CDTF">2006-08-16T00:00:00Z</dcterms:created>
  <dcterms:modified xsi:type="dcterms:W3CDTF">2022-07-13T15:19:40Z</dcterms:modified>
  <dc:identifier>DAFGT0917jM</dc:identifier>
</cp:coreProperties>
</file>